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14630400" cy="8229600"/>
  <p:notesSz cx="8229600" cy="14630400"/>
  <p:embeddedFontLst>
    <p:embeddedFont>
      <p:font typeface="Raleway"/>
      <p:regular r:id="rId24"/>
    </p:embeddedFont>
    <p:embeddedFont>
      <p:font typeface="Raleway"/>
      <p:regular r:id="rId25"/>
    </p:embeddedFont>
    <p:embeddedFont>
      <p:font typeface="Raleway"/>
      <p:regular r:id="rId26"/>
    </p:embeddedFont>
    <p:embeddedFont>
      <p:font typeface="Raleway"/>
      <p:regular r:id="rId27"/>
    </p:embeddedFont>
    <p:embeddedFont>
      <p:font typeface="Roboto"/>
      <p:regular r:id="rId28"/>
    </p:embeddedFont>
    <p:embeddedFont>
      <p:font typeface="Roboto"/>
      <p:regular r:id="rId29"/>
    </p:embeddedFont>
    <p:embeddedFont>
      <p:font typeface="Roboto"/>
      <p:regular r:id="rId30"/>
    </p:embeddedFont>
    <p:embeddedFont>
      <p:font typeface="Roboto"/>
      <p:regular r:id="rId3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openxmlformats.org/officeDocument/2006/relationships/font" Target="fonts/font1.fntdata"/><Relationship Id="rId25" Type="http://schemas.openxmlformats.org/officeDocument/2006/relationships/font" Target="fonts/font2.fntdata"/><Relationship Id="rId26" Type="http://schemas.openxmlformats.org/officeDocument/2006/relationships/font" Target="fonts/font3.fntdata"/><Relationship Id="rId27" Type="http://schemas.openxmlformats.org/officeDocument/2006/relationships/font" Target="fonts/font4.fntdata"/><Relationship Id="rId28" Type="http://schemas.openxmlformats.org/officeDocument/2006/relationships/font" Target="fonts/font5.fntdata"/><Relationship Id="rId29" Type="http://schemas.openxmlformats.org/officeDocument/2006/relationships/font" Target="fonts/font6.fntdata"/><Relationship Id="rId30" Type="http://schemas.openxmlformats.org/officeDocument/2006/relationships/font" Target="fonts/font7.fntdata"/><Relationship Id="rId3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arec.com/security" TargetMode="External"/><Relationship Id="rId1" Type="http://schemas.openxmlformats.org/officeDocument/2006/relationships/image" Target="../media/image-14-1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svg"/><Relationship Id="rId9" Type="http://schemas.openxmlformats.org/officeDocument/2006/relationships/image" Target="../media/image-8-9.png"/><Relationship Id="rId10" Type="http://schemas.openxmlformats.org/officeDocument/2006/relationships/image" Target="../media/image-8-10.svg"/><Relationship Id="rId11" Type="http://schemas.openxmlformats.org/officeDocument/2006/relationships/slideLayout" Target="../slideLayouts/slideLayout9.xml"/><Relationship Id="rId1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688" y="2202775"/>
            <a:ext cx="6748105" cy="382393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105376"/>
            <a:ext cx="57276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Evidence-Backed AI Impact Business Case For MiaRec CX Intelligence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4739997"/>
            <a:ext cx="572762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Conservative, Measurable Business Case For An AI-Driven Customer Experience (CX) Intelligence Solution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143149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Prepared By: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[Name / Team]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93790" y="6761202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[Date]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9744"/>
            <a:ext cx="13042821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Governance &amp; Reporting</a:t>
            </a:r>
            <a:endParaRPr lang="en-US" sz="1350" dirty="0"/>
          </a:p>
        </p:txBody>
      </p:sp>
      <p:sp>
        <p:nvSpPr>
          <p:cNvPr id="3" name="Text 1"/>
          <p:cNvSpPr/>
          <p:nvPr/>
        </p:nvSpPr>
        <p:spPr>
          <a:xfrm>
            <a:off x="793790" y="1283256"/>
            <a:ext cx="6727150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Governance And Reporting</a:t>
            </a:r>
            <a:endParaRPr lang="en-US" sz="4200" dirty="0"/>
          </a:p>
        </p:txBody>
      </p:sp>
      <p:sp>
        <p:nvSpPr>
          <p:cNvPr id="4" name="Text 2"/>
          <p:cNvSpPr/>
          <p:nvPr/>
        </p:nvSpPr>
        <p:spPr>
          <a:xfrm>
            <a:off x="793790" y="2263735"/>
            <a:ext cx="13042821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governance model ensures the business case remains measurable, auditable, and accountable throughout the lifecycle of the investment. This initiative will be governed with a simple, disciplined reporting model designed for executive confidence — not operational complexity.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93790" y="3502343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01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93790" y="3837980"/>
            <a:ext cx="3107174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4006572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Clear Ownership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793790" y="4465915"/>
            <a:ext cx="3107174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Defined roles for reviewing results and driving actions.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4105632" y="3502343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02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4105632" y="3837980"/>
            <a:ext cx="3107174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1" name="Text 9"/>
          <p:cNvSpPr/>
          <p:nvPr/>
        </p:nvSpPr>
        <p:spPr>
          <a:xfrm>
            <a:off x="4105632" y="4006572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Regular Cadence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105632" y="4465915"/>
            <a:ext cx="3107174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Consistent executive reporting, typically on a monthly basis.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7417475" y="3502343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03</a:t>
            </a:r>
            <a:endParaRPr lang="en-US" sz="1650" dirty="0"/>
          </a:p>
        </p:txBody>
      </p:sp>
      <p:sp>
        <p:nvSpPr>
          <p:cNvPr id="14" name="Shape 12"/>
          <p:cNvSpPr/>
          <p:nvPr/>
        </p:nvSpPr>
        <p:spPr>
          <a:xfrm>
            <a:off x="7417475" y="3837980"/>
            <a:ext cx="3107174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5" name="Text 13"/>
          <p:cNvSpPr/>
          <p:nvPr/>
        </p:nvSpPr>
        <p:spPr>
          <a:xfrm>
            <a:off x="7417475" y="4006572"/>
            <a:ext cx="3051929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Consistent Methodology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7417475" y="4465915"/>
            <a:ext cx="3107174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Uniform measurement applied across all metrics.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10729317" y="3502343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04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10729317" y="3837980"/>
            <a:ext cx="3107293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9" name="Text 17"/>
          <p:cNvSpPr/>
          <p:nvPr/>
        </p:nvSpPr>
        <p:spPr>
          <a:xfrm>
            <a:off x="10729317" y="4006572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Early Visibility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10729317" y="4465915"/>
            <a:ext cx="310729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Proactive alerts if results deviate from expected targets.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793790" y="5606772"/>
            <a:ext cx="5876449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Leadership Can Expect:</a:t>
            </a:r>
            <a:endParaRPr lang="en-US" sz="3350" dirty="0"/>
          </a:p>
        </p:txBody>
      </p:sp>
      <p:sp>
        <p:nvSpPr>
          <p:cNvPr id="22" name="Text 20"/>
          <p:cNvSpPr/>
          <p:nvPr/>
        </p:nvSpPr>
        <p:spPr>
          <a:xfrm>
            <a:off x="793790" y="6452592"/>
            <a:ext cx="13042821" cy="1008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Clear visibility into progress against agreed outcomes.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Early warning if results are not tracking as expected.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Confidence that reported improvements reflect real operational behavior.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0950"/>
            <a:ext cx="490823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Is Included (Scope)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93790" y="1717715"/>
            <a:ext cx="1304282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MiaRec's comprehensive solution provides all the tools necessary to transform your contact center operations, ensuring full visibility and actionable insights across the board: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793790" y="2337435"/>
            <a:ext cx="6457593" cy="1204198"/>
          </a:xfrm>
          <a:prstGeom prst="roundRect">
            <a:avLst>
              <a:gd name="adj" fmla="val 593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86671" y="2530316"/>
            <a:ext cx="3981331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Full Interaction Visibility Across Channels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986671" y="2872502"/>
            <a:ext cx="607183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Gain complete insight across all customer touchpoints, including voice, chat, email, and messaging — moving beyond limited samples to a holistic view.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7378898" y="2337435"/>
            <a:ext cx="6457712" cy="1204198"/>
          </a:xfrm>
          <a:prstGeom prst="roundRect">
            <a:avLst>
              <a:gd name="adj" fmla="val 593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571780" y="2530316"/>
            <a:ext cx="3969425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Objective Agent Performance Evaluation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571780" y="2872502"/>
            <a:ext cx="6071949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Implement consistent assessment of agent behaviors, quality, and execution at scale, fostering fairness and continuous improvement.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793790" y="3669149"/>
            <a:ext cx="6457593" cy="1204198"/>
          </a:xfrm>
          <a:prstGeom prst="roundRect">
            <a:avLst>
              <a:gd name="adj" fmla="val 593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6671" y="3862030"/>
            <a:ext cx="3071932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Conversation Analysis &amp; Drivers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986671" y="4204216"/>
            <a:ext cx="607183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Uncover deep insights into why customers and prospects reach out, identifying key drivers, product/service issues, and common objections.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7378898" y="3669149"/>
            <a:ext cx="6457712" cy="1204198"/>
          </a:xfrm>
          <a:prstGeom prst="roundRect">
            <a:avLst>
              <a:gd name="adj" fmla="val 593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571780" y="3862030"/>
            <a:ext cx="2822019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Customer Experience Insight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571780" y="4204216"/>
            <a:ext cx="6071949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Understand the true drivers behind CSAT, NPS, Effort, and sentiment — providing visibility that extends far beyond just the scores.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793790" y="5000863"/>
            <a:ext cx="6457593" cy="1204198"/>
          </a:xfrm>
          <a:prstGeom prst="roundRect">
            <a:avLst>
              <a:gd name="adj" fmla="val 593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86671" y="5193744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Churn Risk Signals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986671" y="5535930"/>
            <a:ext cx="607183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Detect early indicators of potential customer churn or retention opportunities directly from interaction data, enabling proactive intervention.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7378898" y="5000863"/>
            <a:ext cx="6457712" cy="1204198"/>
          </a:xfrm>
          <a:prstGeom prst="roundRect">
            <a:avLst>
              <a:gd name="adj" fmla="val 593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571780" y="5193744"/>
            <a:ext cx="3968353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Onboarding &amp; Ongoing Success Support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7571780" y="5535930"/>
            <a:ext cx="6071949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Benefit from structured onboarding, collaborative goal setting, expert scorecard design, and continuous fine-tuning to ensure long-term impact and value.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793790" y="6332577"/>
            <a:ext cx="13042821" cy="966073"/>
          </a:xfrm>
          <a:prstGeom prst="roundRect">
            <a:avLst>
              <a:gd name="adj" fmla="val 739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986671" y="6525458"/>
            <a:ext cx="342828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Actionable Intelligence for Leaders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986671" y="6867644"/>
            <a:ext cx="1265705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Receive prioritized insights into what’s happening, why it’s happening, and where to act — delivered via scheduled, customized reporting.</a:t>
            </a:r>
            <a:endParaRPr lang="en-US" sz="1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5577"/>
            <a:ext cx="6881455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Is Not Included (Scope)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719024"/>
            <a:ext cx="13042821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While MiaRec offers extensive capabilities, it's important to clarify what falls outside its core functionality to manage expectations and avoid overlap with existing systems: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93790" y="2546271"/>
            <a:ext cx="6429494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20723" y="2773204"/>
            <a:ext cx="4085392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Agent Assist &amp; Real-time Guidance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020723" y="3202186"/>
            <a:ext cx="5975628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does not provide live coaching, scripted responses, or in-call recommendations.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406997" y="2546271"/>
            <a:ext cx="6429613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33930" y="2773204"/>
            <a:ext cx="3246834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Voice Bots or Virtual Agents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633930" y="3202186"/>
            <a:ext cx="5975747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augments human agents; it does not replace them or interact with customers directly.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93790" y="4233386"/>
            <a:ext cx="6429494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20723" y="4460319"/>
            <a:ext cx="3359587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CRM or CCaaS Replacement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1020723" y="4889302"/>
            <a:ext cx="5975628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integrates seamlessly with your existing platforms but does not replace them.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406997" y="4233386"/>
            <a:ext cx="6429613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33930" y="4460319"/>
            <a:ext cx="443507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Ad-hoc Analysis &amp; One-off Consulting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7633930" y="4889302"/>
            <a:ext cx="5975747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Designed for continuous insight, not custom, one-time analysis requests.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93790" y="5920502"/>
            <a:ext cx="6429494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20723" y="6147435"/>
            <a:ext cx="366486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Generic BI or Manual Reporting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1020723" y="6576417"/>
            <a:ext cx="5975628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provides tailored insights; it's not a dashboard builder or SQL-driven reporting tool.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406997" y="5920502"/>
            <a:ext cx="6429613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633930" y="6147435"/>
            <a:ext cx="416909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Uncontracted or Custom AI Insights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7633930" y="6576417"/>
            <a:ext cx="5975747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delivers AI insights defined in your agreement; additional custom analysis requires explicit scope alignment.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09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Project Timeline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6340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MiaRec's streamlined deployment and onboarding process ensures rapid time-to-value, with a clear roadmap designed for efficiency and quick results over 6-8 weeks.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784521"/>
            <a:ext cx="6407944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20604" y="4238149"/>
            <a:ext cx="57589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Phase 1: Implementation &amp; Setup (≈2 Weeks)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4728567"/>
            <a:ext cx="5954316" cy="18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Seamless technical integration with existing systems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Tailored configuration aligned with specific business goals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Initial KPI and scorecard setup for performance tracking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444359"/>
            <a:ext cx="6408063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55362" y="3897987"/>
            <a:ext cx="55552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Phase 2: Training &amp; Enablement (≈4 Weeks)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55362" y="4388406"/>
            <a:ext cx="5954435" cy="18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Comprehensive team onboarding and user training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Coaching and usage enablement for optimal platform utilization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Establishment of regular reporting cadences for continuous insights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67464"/>
            <a:ext cx="4878943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Security And Data Protection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793790" y="1271945"/>
            <a:ext cx="5727621" cy="486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ensures robust data security and compliance with enterprise-grade features: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93790" y="1866186"/>
            <a:ext cx="5727621" cy="1002149"/>
          </a:xfrm>
          <a:prstGeom prst="roundRect">
            <a:avLst>
              <a:gd name="adj" fmla="val 73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8550" y="1866186"/>
            <a:ext cx="60960" cy="1002149"/>
          </a:xfrm>
          <a:prstGeom prst="roundRect">
            <a:avLst>
              <a:gd name="adj" fmla="val 101581"/>
            </a:avLst>
          </a:prstGeom>
          <a:solidFill>
            <a:srgbClr val="1B1B27"/>
          </a:solidFill>
          <a:ln/>
        </p:spPr>
      </p:sp>
      <p:sp>
        <p:nvSpPr>
          <p:cNvPr id="7" name="Text 4"/>
          <p:cNvSpPr/>
          <p:nvPr/>
        </p:nvSpPr>
        <p:spPr>
          <a:xfrm>
            <a:off x="1002149" y="2028825"/>
            <a:ext cx="2425303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Enterprise-Grade Encryption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1002149" y="2316599"/>
            <a:ext cx="53566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 is secured both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transit and at rest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utilizing industry-standard encryption protocols.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793790" y="2964061"/>
            <a:ext cx="5727621" cy="1002149"/>
          </a:xfrm>
          <a:prstGeom prst="roundRect">
            <a:avLst>
              <a:gd name="adj" fmla="val 73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78550" y="2964061"/>
            <a:ext cx="60960" cy="1002149"/>
          </a:xfrm>
          <a:prstGeom prst="roundRect">
            <a:avLst>
              <a:gd name="adj" fmla="val 101581"/>
            </a:avLst>
          </a:prstGeom>
          <a:solidFill>
            <a:srgbClr val="1B1B27"/>
          </a:solidFill>
          <a:ln/>
        </p:spPr>
      </p:sp>
      <p:sp>
        <p:nvSpPr>
          <p:cNvPr id="11" name="Text 8"/>
          <p:cNvSpPr/>
          <p:nvPr/>
        </p:nvSpPr>
        <p:spPr>
          <a:xfrm>
            <a:off x="1002149" y="3126700"/>
            <a:ext cx="2408515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Role-Based Access Controls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1002149" y="3414474"/>
            <a:ext cx="53566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Granular access permissions and comprehensive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audit logging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ensure data integrity and accountability.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793790" y="4061936"/>
            <a:ext cx="5727621" cy="1002149"/>
          </a:xfrm>
          <a:prstGeom prst="roundRect">
            <a:avLst>
              <a:gd name="adj" fmla="val 73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78550" y="4061936"/>
            <a:ext cx="60960" cy="1002149"/>
          </a:xfrm>
          <a:prstGeom prst="roundRect">
            <a:avLst>
              <a:gd name="adj" fmla="val 101581"/>
            </a:avLst>
          </a:prstGeom>
          <a:solidFill>
            <a:srgbClr val="1B1B27"/>
          </a:solidFill>
          <a:ln/>
        </p:spPr>
      </p:sp>
      <p:sp>
        <p:nvSpPr>
          <p:cNvPr id="15" name="Text 12"/>
          <p:cNvSpPr/>
          <p:nvPr/>
        </p:nvSpPr>
        <p:spPr>
          <a:xfrm>
            <a:off x="1002149" y="4224576"/>
            <a:ext cx="2361367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Continuous Security Testing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1002149" y="4512350"/>
            <a:ext cx="53566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Regular security assessments and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proactive monitoring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identify and mitigate potential vulnerabilities.</a:t>
            </a:r>
            <a:endParaRPr lang="en-US" sz="1150" dirty="0"/>
          </a:p>
        </p:txBody>
      </p:sp>
      <p:sp>
        <p:nvSpPr>
          <p:cNvPr id="17" name="Shape 14"/>
          <p:cNvSpPr/>
          <p:nvPr/>
        </p:nvSpPr>
        <p:spPr>
          <a:xfrm>
            <a:off x="793790" y="5159812"/>
            <a:ext cx="5727621" cy="1002149"/>
          </a:xfrm>
          <a:prstGeom prst="roundRect">
            <a:avLst>
              <a:gd name="adj" fmla="val 73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778550" y="5159812"/>
            <a:ext cx="60960" cy="1002149"/>
          </a:xfrm>
          <a:prstGeom prst="roundRect">
            <a:avLst>
              <a:gd name="adj" fmla="val 101581"/>
            </a:avLst>
          </a:prstGeom>
          <a:solidFill>
            <a:srgbClr val="1B1B27"/>
          </a:solidFill>
          <a:ln/>
        </p:spPr>
      </p:sp>
      <p:sp>
        <p:nvSpPr>
          <p:cNvPr id="19" name="Text 16"/>
          <p:cNvSpPr/>
          <p:nvPr/>
        </p:nvSpPr>
        <p:spPr>
          <a:xfrm>
            <a:off x="1002149" y="5322451"/>
            <a:ext cx="23001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Automated Data Redaction</a:t>
            </a:r>
            <a:endParaRPr lang="en-US" sz="1450" dirty="0"/>
          </a:p>
        </p:txBody>
      </p:sp>
      <p:sp>
        <p:nvSpPr>
          <p:cNvPr id="20" name="Text 17"/>
          <p:cNvSpPr/>
          <p:nvPr/>
        </p:nvSpPr>
        <p:spPr>
          <a:xfrm>
            <a:off x="1002149" y="5610225"/>
            <a:ext cx="53566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Optional features to automatically redact sensitive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PII, PCI, and PHI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from recordings.</a:t>
            </a:r>
            <a:endParaRPr lang="en-US" sz="1150" dirty="0"/>
          </a:p>
        </p:txBody>
      </p:sp>
      <p:sp>
        <p:nvSpPr>
          <p:cNvPr id="21" name="Shape 18"/>
          <p:cNvSpPr/>
          <p:nvPr/>
        </p:nvSpPr>
        <p:spPr>
          <a:xfrm>
            <a:off x="793790" y="6257687"/>
            <a:ext cx="5727621" cy="1002149"/>
          </a:xfrm>
          <a:prstGeom prst="roundRect">
            <a:avLst>
              <a:gd name="adj" fmla="val 73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2" name="Shape 19"/>
          <p:cNvSpPr/>
          <p:nvPr/>
        </p:nvSpPr>
        <p:spPr>
          <a:xfrm>
            <a:off x="778550" y="6257687"/>
            <a:ext cx="60960" cy="1002149"/>
          </a:xfrm>
          <a:prstGeom prst="roundRect">
            <a:avLst>
              <a:gd name="adj" fmla="val 101581"/>
            </a:avLst>
          </a:prstGeom>
          <a:solidFill>
            <a:srgbClr val="1B1B27"/>
          </a:solidFill>
          <a:ln/>
        </p:spPr>
      </p:sp>
      <p:sp>
        <p:nvSpPr>
          <p:cNvPr id="23" name="Text 20"/>
          <p:cNvSpPr/>
          <p:nvPr/>
        </p:nvSpPr>
        <p:spPr>
          <a:xfrm>
            <a:off x="1002149" y="6420326"/>
            <a:ext cx="2165390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SOC 2 Security Standards</a:t>
            </a:r>
            <a:endParaRPr lang="en-US" sz="1450" dirty="0"/>
          </a:p>
        </p:txBody>
      </p:sp>
      <p:sp>
        <p:nvSpPr>
          <p:cNvPr id="24" name="Text 21"/>
          <p:cNvSpPr/>
          <p:nvPr/>
        </p:nvSpPr>
        <p:spPr>
          <a:xfrm>
            <a:off x="1002149" y="6708100"/>
            <a:ext cx="53566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Meticulously adherence to the stringent security standards defined by SOC 2, ensuring the highest level of protection and compliance.</a:t>
            </a:r>
            <a:endParaRPr lang="en-US" sz="1150" dirty="0"/>
          </a:p>
        </p:txBody>
      </p:sp>
      <p:sp>
        <p:nvSpPr>
          <p:cNvPr id="25" name="Text 22"/>
          <p:cNvSpPr/>
          <p:nvPr/>
        </p:nvSpPr>
        <p:spPr>
          <a:xfrm>
            <a:off x="793790" y="7367588"/>
            <a:ext cx="5727621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more information, please see </a:t>
            </a:r>
            <a:pPr algn="l" indent="0" marL="0">
              <a:lnSpc>
                <a:spcPts val="1500"/>
              </a:lnSpc>
              <a:buNone/>
            </a:pPr>
            <a:r>
              <a:rPr lang="en-US" sz="1150" u="sng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https://www.miarec.com/security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318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Next Steps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963811" y="2845594"/>
            <a:ext cx="30480" cy="370082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4" name="Shape 2"/>
          <p:cNvSpPr/>
          <p:nvPr/>
        </p:nvSpPr>
        <p:spPr>
          <a:xfrm>
            <a:off x="933331" y="3085505"/>
            <a:ext cx="453628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5" name="Shape 3"/>
          <p:cNvSpPr/>
          <p:nvPr/>
        </p:nvSpPr>
        <p:spPr>
          <a:xfrm>
            <a:off x="878800" y="3015734"/>
            <a:ext cx="170021" cy="170021"/>
          </a:xfrm>
          <a:prstGeom prst="roundRect">
            <a:avLst>
              <a:gd name="adj" fmla="val 268908"/>
            </a:avLst>
          </a:prstGeom>
          <a:solidFill>
            <a:srgbClr val="1B1B27"/>
          </a:solidFill>
          <a:ln/>
        </p:spPr>
      </p:sp>
      <p:sp>
        <p:nvSpPr>
          <p:cNvPr id="6" name="Text 4"/>
          <p:cNvSpPr/>
          <p:nvPr/>
        </p:nvSpPr>
        <p:spPr>
          <a:xfrm>
            <a:off x="1871186" y="2923461"/>
            <a:ext cx="34905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1. Confirm Scope &amp; Metrics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871186" y="3413879"/>
            <a:ext cx="119654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Align on project scope, teams and define measurable success indicators with milestones.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933331" y="4470321"/>
            <a:ext cx="453628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9" name="Shape 7"/>
          <p:cNvSpPr/>
          <p:nvPr/>
        </p:nvSpPr>
        <p:spPr>
          <a:xfrm>
            <a:off x="878800" y="4400550"/>
            <a:ext cx="170021" cy="170021"/>
          </a:xfrm>
          <a:prstGeom prst="roundRect">
            <a:avLst>
              <a:gd name="adj" fmla="val 268908"/>
            </a:avLst>
          </a:prstGeom>
          <a:solidFill>
            <a:srgbClr val="1B1B27"/>
          </a:solidFill>
          <a:ln/>
        </p:spPr>
      </p:sp>
      <p:sp>
        <p:nvSpPr>
          <p:cNvPr id="10" name="Text 8"/>
          <p:cNvSpPr/>
          <p:nvPr/>
        </p:nvSpPr>
        <p:spPr>
          <a:xfrm>
            <a:off x="1871186" y="4308277"/>
            <a:ext cx="29108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2. Approve Investment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871186" y="4798695"/>
            <a:ext cx="119654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Secure necessary funding and formalize commitment to the project.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33331" y="5855137"/>
            <a:ext cx="453628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13" name="Shape 11"/>
          <p:cNvSpPr/>
          <p:nvPr/>
        </p:nvSpPr>
        <p:spPr>
          <a:xfrm>
            <a:off x="878800" y="5785366"/>
            <a:ext cx="170021" cy="170021"/>
          </a:xfrm>
          <a:prstGeom prst="roundRect">
            <a:avLst>
              <a:gd name="adj" fmla="val 268908"/>
            </a:avLst>
          </a:prstGeom>
          <a:solidFill>
            <a:srgbClr val="1B1B27"/>
          </a:solidFill>
          <a:ln/>
        </p:spPr>
      </p:sp>
      <p:sp>
        <p:nvSpPr>
          <p:cNvPr id="14" name="Text 12"/>
          <p:cNvSpPr/>
          <p:nvPr/>
        </p:nvSpPr>
        <p:spPr>
          <a:xfrm>
            <a:off x="1871186" y="5693093"/>
            <a:ext cx="34432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3. Kick Off Implementation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871186" y="6183511"/>
            <a:ext cx="119654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Initiate the technical setup and integration process.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6269"/>
            <a:ext cx="9887188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Appendix: Assumptions And Methodology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631633"/>
            <a:ext cx="13042821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business case uses conservative assumptions and is designed to be validated through measurable KPI reporting.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93790" y="2682716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Inputs Used: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93790" y="3277076"/>
            <a:ext cx="13042821" cy="124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[Churn rate]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[Revenue base]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[Conservative improvement assumption]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[Investment assumption]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93790" y="4793790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Important Notes: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93790" y="5388150"/>
            <a:ext cx="6429494" cy="764143"/>
          </a:xfrm>
          <a:prstGeom prst="roundRect">
            <a:avLst>
              <a:gd name="adj" fmla="val 1122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20723" y="5615084"/>
            <a:ext cx="597562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Outputs are estimates based on provided inputs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406997" y="5388150"/>
            <a:ext cx="6429613" cy="764143"/>
          </a:xfrm>
          <a:prstGeom prst="roundRect">
            <a:avLst>
              <a:gd name="adj" fmla="val 1122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633930" y="5615084"/>
            <a:ext cx="597574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Improvement assumptions are conservative by design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93790" y="6336007"/>
            <a:ext cx="6429494" cy="1074420"/>
          </a:xfrm>
          <a:prstGeom prst="roundRect">
            <a:avLst>
              <a:gd name="adj" fmla="val 798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020723" y="6562940"/>
            <a:ext cx="5975628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Progress will be tracked through call-derived KPIs and periodic reporting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406997" y="6336007"/>
            <a:ext cx="6429613" cy="1074420"/>
          </a:xfrm>
          <a:prstGeom prst="roundRect">
            <a:avLst>
              <a:gd name="adj" fmla="val 798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33930" y="6562940"/>
            <a:ext cx="597574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Assumptions can be adjusted as baseline measurement improves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0499"/>
            <a:ext cx="91686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Appendix: KPI Definitions </a:t>
            </a:r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(Optional)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7339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1B27"/>
          </a:solidFill>
          <a:ln/>
        </p:spPr>
      </p:sp>
      <p:sp>
        <p:nvSpPr>
          <p:cNvPr id="4" name="Text 2"/>
          <p:cNvSpPr/>
          <p:nvPr/>
        </p:nvSpPr>
        <p:spPr>
          <a:xfrm>
            <a:off x="1133951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Top Churn Drivers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33951" y="3743325"/>
            <a:ext cx="603944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Most frequent reasons related to churn risk mentioned in calls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56884" y="337339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1B27"/>
          </a:solidFill>
          <a:ln/>
        </p:spPr>
      </p:sp>
      <p:sp>
        <p:nvSpPr>
          <p:cNvPr id="7" name="Text 5"/>
          <p:cNvSpPr/>
          <p:nvPr/>
        </p:nvSpPr>
        <p:spPr>
          <a:xfrm>
            <a:off x="7797046" y="3252907"/>
            <a:ext cx="4197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Repeat-Call Rate By Root Cause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797046" y="3743325"/>
            <a:ext cx="6039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Frequency of repeat contacts for the same issue category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50432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1B27"/>
          </a:solidFill>
          <a:ln/>
        </p:spPr>
      </p:sp>
      <p:sp>
        <p:nvSpPr>
          <p:cNvPr id="10" name="Text 8"/>
          <p:cNvSpPr/>
          <p:nvPr/>
        </p:nvSpPr>
        <p:spPr>
          <a:xfrm>
            <a:off x="1133951" y="4922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Escalation Rate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33951" y="5413177"/>
            <a:ext cx="60394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Percentage of calls resulting in escalation indicators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456884" y="50432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1B27"/>
          </a:solidFill>
          <a:ln/>
        </p:spPr>
      </p:sp>
      <p:sp>
        <p:nvSpPr>
          <p:cNvPr id="13" name="Text 11"/>
          <p:cNvSpPr/>
          <p:nvPr/>
        </p:nvSpPr>
        <p:spPr>
          <a:xfrm>
            <a:off x="7797046" y="4922758"/>
            <a:ext cx="34673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Unresolved Outcome Rate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797046" y="5413177"/>
            <a:ext cx="603956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Percentage of calls where resolution is not achieved based on defined criteria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266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Executive Summary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7507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propose adopting MiaRec Customer Experience Intelligence to achieve critical business objectives: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433286"/>
            <a:ext cx="4196358" cy="3483531"/>
          </a:xfrm>
          <a:prstGeom prst="roundRect">
            <a:avLst>
              <a:gd name="adj" fmla="val 42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402806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6" name="Shape 4"/>
          <p:cNvSpPr/>
          <p:nvPr/>
        </p:nvSpPr>
        <p:spPr>
          <a:xfrm>
            <a:off x="2551688" y="3093125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55761" y="3297198"/>
            <a:ext cx="272177" cy="27217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51084" y="4000262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Complete Visibility into Performance &amp; Quality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845010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Unlock actionable insights into every customer interaction, driving operational excellence and informed decision-making across 100% of customer engagements.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3433286"/>
            <a:ext cx="4196358" cy="3483531"/>
          </a:xfrm>
          <a:prstGeom prst="roundRect">
            <a:avLst>
              <a:gd name="adj" fmla="val 42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5216962" y="3402806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2" name="Shape 9"/>
          <p:cNvSpPr/>
          <p:nvPr/>
        </p:nvSpPr>
        <p:spPr>
          <a:xfrm>
            <a:off x="6974860" y="3093125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33" y="3297198"/>
            <a:ext cx="272177" cy="272177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474256" y="4000262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Operational Efficiency &amp; Performance Consistency</a:t>
            </a:r>
            <a:endParaRPr lang="en-US" sz="2200" dirty="0"/>
          </a:p>
        </p:txBody>
      </p:sp>
      <p:sp>
        <p:nvSpPr>
          <p:cNvPr id="15" name="Text 11"/>
          <p:cNvSpPr/>
          <p:nvPr/>
        </p:nvSpPr>
        <p:spPr>
          <a:xfrm>
            <a:off x="5474256" y="4845010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Improve consistency and execution by applying objective QA across 100% of calls, enabling targeted coaching, faster ramp-up, and more reliable performance across teams.</a:t>
            </a:r>
            <a:endParaRPr lang="en-US" sz="1750" dirty="0"/>
          </a:p>
        </p:txBody>
      </p:sp>
      <p:sp>
        <p:nvSpPr>
          <p:cNvPr id="16" name="Shape 12"/>
          <p:cNvSpPr/>
          <p:nvPr/>
        </p:nvSpPr>
        <p:spPr>
          <a:xfrm>
            <a:off x="9640133" y="3433286"/>
            <a:ext cx="4196358" cy="3483531"/>
          </a:xfrm>
          <a:prstGeom prst="roundRect">
            <a:avLst>
              <a:gd name="adj" fmla="val 42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7" name="Shape 13"/>
          <p:cNvSpPr/>
          <p:nvPr/>
        </p:nvSpPr>
        <p:spPr>
          <a:xfrm>
            <a:off x="9640133" y="3402806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8" name="Shape 14"/>
          <p:cNvSpPr/>
          <p:nvPr/>
        </p:nvSpPr>
        <p:spPr>
          <a:xfrm>
            <a:off x="11398032" y="3093125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2105" y="3297198"/>
            <a:ext cx="272177" cy="272177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97427" y="4000262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Measurable Customer Experience Improvement</a:t>
            </a:r>
            <a:endParaRPr lang="en-US" sz="2200" dirty="0"/>
          </a:p>
        </p:txBody>
      </p:sp>
      <p:sp>
        <p:nvSpPr>
          <p:cNvPr id="21" name="Text 16"/>
          <p:cNvSpPr/>
          <p:nvPr/>
        </p:nvSpPr>
        <p:spPr>
          <a:xfrm>
            <a:off x="9897427" y="4845010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Leverage data-driven insights to enhance customer satisfaction and loyalty, leading to superior CX outcomes and a competitive advantage.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16531"/>
            <a:ext cx="7556421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We Are Buying &amp; What It Delivers</a:t>
            </a:r>
            <a:endParaRPr lang="en-US" sz="1100" dirty="0"/>
          </a:p>
        </p:txBody>
      </p:sp>
      <p:sp>
        <p:nvSpPr>
          <p:cNvPr id="4" name="Text 1"/>
          <p:cNvSpPr/>
          <p:nvPr/>
        </p:nvSpPr>
        <p:spPr>
          <a:xfrm>
            <a:off x="793790" y="1170622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1. Complete Visibility Into Performance And Quality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90" y="2522220"/>
            <a:ext cx="75564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Unlock actionable insights into every customer interaction to drive operational excellence.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793790" y="2946678"/>
            <a:ext cx="7556421" cy="1040368"/>
          </a:xfrm>
          <a:prstGeom prst="roundRect">
            <a:avLst>
              <a:gd name="adj" fmla="val 1054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70930" y="2946678"/>
            <a:ext cx="91440" cy="1040368"/>
          </a:xfrm>
          <a:prstGeom prst="roundRect">
            <a:avLst>
              <a:gd name="adj" fmla="val 83349"/>
            </a:avLst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1066681" y="3150989"/>
            <a:ext cx="2879765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100% Conversation Visibility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66681" y="3521512"/>
            <a:ext cx="7079218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Gain complete insight into every customer conversation, removing blind spots.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93790" y="4132183"/>
            <a:ext cx="7556421" cy="1040368"/>
          </a:xfrm>
          <a:prstGeom prst="roundRect">
            <a:avLst>
              <a:gd name="adj" fmla="val 1054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70930" y="4132183"/>
            <a:ext cx="91440" cy="1040368"/>
          </a:xfrm>
          <a:prstGeom prst="roundRect">
            <a:avLst>
              <a:gd name="adj" fmla="val 83349"/>
            </a:avLst>
          </a:prstGeom>
          <a:solidFill>
            <a:srgbClr val="1B1B27"/>
          </a:solidFill>
          <a:ln/>
        </p:spPr>
      </p:sp>
      <p:sp>
        <p:nvSpPr>
          <p:cNvPr id="12" name="Text 9"/>
          <p:cNvSpPr/>
          <p:nvPr/>
        </p:nvSpPr>
        <p:spPr>
          <a:xfrm>
            <a:off x="1066681" y="4336494"/>
            <a:ext cx="3146108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Identify Top &amp; Low Performers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66681" y="4707017"/>
            <a:ext cx="7079218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Confidently identify agents excelling and those needing support.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793790" y="5317688"/>
            <a:ext cx="7556421" cy="1040368"/>
          </a:xfrm>
          <a:prstGeom prst="roundRect">
            <a:avLst>
              <a:gd name="adj" fmla="val 1054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770930" y="5317688"/>
            <a:ext cx="91440" cy="1040368"/>
          </a:xfrm>
          <a:prstGeom prst="roundRect">
            <a:avLst>
              <a:gd name="adj" fmla="val 83349"/>
            </a:avLst>
          </a:prstGeom>
          <a:solidFill>
            <a:srgbClr val="1B1B27"/>
          </a:solidFill>
          <a:ln/>
        </p:spPr>
      </p:sp>
      <p:sp>
        <p:nvSpPr>
          <p:cNvPr id="16" name="Text 13"/>
          <p:cNvSpPr/>
          <p:nvPr/>
        </p:nvSpPr>
        <p:spPr>
          <a:xfrm>
            <a:off x="1066681" y="5522000"/>
            <a:ext cx="340661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Targeted, High-Impact Coaching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1066681" y="5892522"/>
            <a:ext cx="7079218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Enable precise coaching based on objective quality assurance data.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793790" y="6503194"/>
            <a:ext cx="7556421" cy="1040368"/>
          </a:xfrm>
          <a:prstGeom prst="roundRect">
            <a:avLst>
              <a:gd name="adj" fmla="val 1054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770930" y="6503194"/>
            <a:ext cx="91440" cy="1040368"/>
          </a:xfrm>
          <a:prstGeom prst="roundRect">
            <a:avLst>
              <a:gd name="adj" fmla="val 83349"/>
            </a:avLst>
          </a:prstGeom>
          <a:solidFill>
            <a:srgbClr val="1B1B27"/>
          </a:solidFill>
          <a:ln/>
        </p:spPr>
      </p:sp>
      <p:sp>
        <p:nvSpPr>
          <p:cNvPr id="20" name="Text 17"/>
          <p:cNvSpPr/>
          <p:nvPr/>
        </p:nvSpPr>
        <p:spPr>
          <a:xfrm>
            <a:off x="1066681" y="6707505"/>
            <a:ext cx="3010972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Consistent Quality Standards</a:t>
            </a:r>
            <a:endParaRPr lang="en-US" sz="1750" dirty="0"/>
          </a:p>
        </p:txBody>
      </p:sp>
      <p:sp>
        <p:nvSpPr>
          <p:cNvPr id="21" name="Text 18"/>
          <p:cNvSpPr/>
          <p:nvPr/>
        </p:nvSpPr>
        <p:spPr>
          <a:xfrm>
            <a:off x="1066681" y="7078028"/>
            <a:ext cx="7079218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Apply uniform quality metrics across all teams and locations for fairness.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57964"/>
            <a:ext cx="755642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We Are Buying &amp; What It Delivers</a:t>
            </a:r>
            <a:endParaRPr lang="en-US" sz="1500" dirty="0"/>
          </a:p>
        </p:txBody>
      </p:sp>
      <p:sp>
        <p:nvSpPr>
          <p:cNvPr id="4" name="Text 1"/>
          <p:cNvSpPr/>
          <p:nvPr/>
        </p:nvSpPr>
        <p:spPr>
          <a:xfrm>
            <a:off x="6280190" y="1307068"/>
            <a:ext cx="7556421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2. Operational Efficiency And Performance Consistency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6280190" y="2757726"/>
            <a:ext cx="755642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MiaRec's CX Intelligence directly impacts key operational metrics, fostering a more productive and stable workforce.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6280190" y="3512582"/>
            <a:ext cx="7556421" cy="1401247"/>
          </a:xfrm>
          <a:prstGeom prst="roundRect">
            <a:avLst>
              <a:gd name="adj" fmla="val 783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257330" y="3512582"/>
            <a:ext cx="91440" cy="1401247"/>
          </a:xfrm>
          <a:prstGeom prst="roundRect">
            <a:avLst>
              <a:gd name="adj" fmla="val 88558"/>
            </a:avLst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6564392" y="3728204"/>
            <a:ext cx="345590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20–30% Faster Agent Ramp-Up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564392" y="4127659"/>
            <a:ext cx="7056596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Achieved through objective QA, clear performance benchmarks, and personalized, targeted feedback for new agents.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280190" y="5077658"/>
            <a:ext cx="7556421" cy="1401247"/>
          </a:xfrm>
          <a:prstGeom prst="roundRect">
            <a:avLst>
              <a:gd name="adj" fmla="val 783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6257330" y="5077658"/>
            <a:ext cx="91440" cy="1401247"/>
          </a:xfrm>
          <a:prstGeom prst="roundRect">
            <a:avLst>
              <a:gd name="adj" fmla="val 88558"/>
            </a:avLst>
          </a:prstGeom>
          <a:solidFill>
            <a:srgbClr val="1B1B27"/>
          </a:solidFill>
          <a:ln/>
        </p:spPr>
      </p:sp>
      <p:sp>
        <p:nvSpPr>
          <p:cNvPr id="12" name="Text 9"/>
          <p:cNvSpPr/>
          <p:nvPr/>
        </p:nvSpPr>
        <p:spPr>
          <a:xfrm>
            <a:off x="6564392" y="5293281"/>
            <a:ext cx="3934777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10–20% Reduction in Agent Attrition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6564392" y="5692735"/>
            <a:ext cx="7056596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Driven by fair and consistent evaluations, clearer role expectations, and more effective coaching strategies that empower agents.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6280190" y="6663214"/>
            <a:ext cx="7556421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fundamentally positions CX Intelligence as a </a:t>
            </a:r>
            <a:pPr algn="l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performance platform</a:t>
            </a:r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moving beyond basic reporting tools to drive tangible improvements in agent development and retention.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37141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We Are Buying &amp; What It Delivers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793790" y="1302782"/>
            <a:ext cx="7556421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3. Measurable Customer Experience Improvement</a:t>
            </a:r>
            <a:endParaRPr lang="en-US" sz="3300" dirty="0"/>
          </a:p>
        </p:txBody>
      </p:sp>
      <p:sp>
        <p:nvSpPr>
          <p:cNvPr id="5" name="Shape 2"/>
          <p:cNvSpPr/>
          <p:nvPr/>
        </p:nvSpPr>
        <p:spPr>
          <a:xfrm>
            <a:off x="793790" y="2557343"/>
            <a:ext cx="7556421" cy="1531620"/>
          </a:xfrm>
          <a:prstGeom prst="roundRect">
            <a:avLst>
              <a:gd name="adj" fmla="val 716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0930" y="2557343"/>
            <a:ext cx="91440" cy="153162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7" name="Text 4"/>
          <p:cNvSpPr/>
          <p:nvPr/>
        </p:nvSpPr>
        <p:spPr>
          <a:xfrm>
            <a:off x="1055251" y="2750225"/>
            <a:ext cx="281094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Customers Experience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055251" y="3092410"/>
            <a:ext cx="7102078" cy="714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More consistent interactions across agents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Fewer friction points and moments of dissatisfaction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Faster resolution with less effort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793790" y="4127315"/>
            <a:ext cx="7556421" cy="1531620"/>
          </a:xfrm>
          <a:prstGeom prst="roundRect">
            <a:avLst>
              <a:gd name="adj" fmla="val 716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70930" y="4127315"/>
            <a:ext cx="91440" cy="153162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11" name="Text 8"/>
          <p:cNvSpPr/>
          <p:nvPr/>
        </p:nvSpPr>
        <p:spPr>
          <a:xfrm>
            <a:off x="1055251" y="4320196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Leaders Gain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055251" y="4662382"/>
            <a:ext cx="7102078" cy="714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Clear visibility into what drives CSAT, NPS, and Effort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Early warning of CX risk before escalation or churn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Confidence CX improvements are based on real behavior — not survey noise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793790" y="5697287"/>
            <a:ext cx="7556421" cy="1531620"/>
          </a:xfrm>
          <a:prstGeom prst="roundRect">
            <a:avLst>
              <a:gd name="adj" fmla="val 716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70930" y="5697287"/>
            <a:ext cx="91440" cy="153162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15" name="Text 12"/>
          <p:cNvSpPr/>
          <p:nvPr/>
        </p:nvSpPr>
        <p:spPr>
          <a:xfrm>
            <a:off x="1055251" y="5890168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Measured Impact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1055251" y="6232354"/>
            <a:ext cx="7102078" cy="714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CSAT improvement: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+5–15%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20–40%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reduction in low-CSAT interactions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More stable CX performance over time.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67132"/>
            <a:ext cx="7556421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Visibility Changes For Us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6280190" y="1340644"/>
            <a:ext cx="7556421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Making Customer Experience And Churn Risk Visible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6280190" y="2994541"/>
            <a:ext cx="7556421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Every customer interaction contains signals indicating customer experience risk or opportunity. Understanding these signals is crucial for proactive management.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280190" y="4437817"/>
            <a:ext cx="3515320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Without Visibility, CX Problems Compound: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280190" y="5315664"/>
            <a:ext cx="3515320" cy="1344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Unresolved issues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Inconsistent execution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Repeated friction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Inconsistent coaching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0328910" y="4437817"/>
            <a:ext cx="3108246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Visibility Changes: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328910" y="4979075"/>
            <a:ext cx="3515320" cy="235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CX risk becomes visible before escalation or churn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Leaders can prioritize interactions and behaviors that matter most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Teams act on root causes, not just lagging CX scores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14864"/>
            <a:ext cx="7556421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If We Do Nothing</a:t>
            </a:r>
            <a:endParaRPr lang="en-US" sz="1100" dirty="0"/>
          </a:p>
        </p:txBody>
      </p:sp>
      <p:sp>
        <p:nvSpPr>
          <p:cNvPr id="4" name="Text 1"/>
          <p:cNvSpPr/>
          <p:nvPr/>
        </p:nvSpPr>
        <p:spPr>
          <a:xfrm>
            <a:off x="793790" y="1168956"/>
            <a:ext cx="612421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Unseen Costs of Inaction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90" y="1953578"/>
            <a:ext cx="755642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Without MiaRec, our current challenges persist, silently eroding customer loyalty and posing significant financial risks: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93790" y="2639258"/>
            <a:ext cx="7556421" cy="1045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Inconsistent CX continues to drive dissatisfaction and churn risk.</a:t>
            </a:r>
            <a:endParaRPr lang="en-US" sz="140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Coaching remains reactive and subjective, failing to address root causes.</a:t>
            </a:r>
            <a:endParaRPr lang="en-US" sz="140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Survey scores fluctuate without clear explanation, hindering effective strategy.</a:t>
            </a:r>
            <a:endParaRPr lang="en-US" sz="140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Leaders lack confidence in where to invest time and resources for CX improvement.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93790" y="3847716"/>
            <a:ext cx="755642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operational risk ultimately manifests as quantifiable churn exposure, impacting our bottom line: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93790" y="4624123"/>
            <a:ext cx="36874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[$X]</a:t>
            </a:r>
            <a:endParaRPr lang="en-US" sz="2850" dirty="0"/>
          </a:p>
        </p:txBody>
      </p:sp>
      <p:sp>
        <p:nvSpPr>
          <p:cNvPr id="9" name="Text 6"/>
          <p:cNvSpPr/>
          <p:nvPr/>
        </p:nvSpPr>
        <p:spPr>
          <a:xfrm>
            <a:off x="1503402" y="5186574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Revenue Base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93790" y="5557097"/>
            <a:ext cx="3687485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Currently impacted by CX inconsistencies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4662726" y="4624123"/>
            <a:ext cx="36874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[X%]</a:t>
            </a:r>
            <a:endParaRPr lang="en-US" sz="2850" dirty="0"/>
          </a:p>
        </p:txBody>
      </p:sp>
      <p:sp>
        <p:nvSpPr>
          <p:cNvPr id="12" name="Text 9"/>
          <p:cNvSpPr/>
          <p:nvPr/>
        </p:nvSpPr>
        <p:spPr>
          <a:xfrm>
            <a:off x="5372338" y="5186574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Current Churn Rate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662726" y="5557097"/>
            <a:ext cx="3687485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Leading to significant customer attrition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793790" y="6199320"/>
            <a:ext cx="36874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[$X]</a:t>
            </a:r>
            <a:endParaRPr lang="en-US" sz="2850" dirty="0"/>
          </a:p>
        </p:txBody>
      </p:sp>
      <p:sp>
        <p:nvSpPr>
          <p:cNvPr id="15" name="Text 12"/>
          <p:cNvSpPr/>
          <p:nvPr/>
        </p:nvSpPr>
        <p:spPr>
          <a:xfrm>
            <a:off x="1411129" y="6761771"/>
            <a:ext cx="2452688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Annual Revenue at Risk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793790" y="7132294"/>
            <a:ext cx="3687485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Estimated due to existing churn levels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4662726" y="6199320"/>
            <a:ext cx="36874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[$X]</a:t>
            </a:r>
            <a:endParaRPr lang="en-US" sz="2850" dirty="0"/>
          </a:p>
        </p:txBody>
      </p:sp>
      <p:sp>
        <p:nvSpPr>
          <p:cNvPr id="18" name="Text 15"/>
          <p:cNvSpPr/>
          <p:nvPr/>
        </p:nvSpPr>
        <p:spPr>
          <a:xfrm>
            <a:off x="4893588" y="6761771"/>
            <a:ext cx="32257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Retained Revenue Opportunity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4662726" y="7132294"/>
            <a:ext cx="3687485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a conservative [X%] churn improvement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8323"/>
            <a:ext cx="6049328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How We Will Measure Success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93790" y="1591270"/>
            <a:ext cx="1304282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Our success will be measured through tangible improvements across key operational and customer experience metrics. We will prioritize the outcomes most aligned with our strategic business goals. 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793790" y="2210991"/>
            <a:ext cx="13042821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Derived directly from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call recordings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not surveys or samples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Measured consistently across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100% of relevant interactions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Tracked against a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baseline established at kickoff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Reviewed over time to confirm sustained improvement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793790" y="3307138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Please note: 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 all metrics need to be pursued at once — we will focus on the outcomes most aligned to our business priorities and measure progress incrementally.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793790" y="3943884"/>
            <a:ext cx="3165038" cy="1702356"/>
          </a:xfrm>
          <a:prstGeom prst="roundRect">
            <a:avLst>
              <a:gd name="adj" fmla="val 644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3921024"/>
            <a:ext cx="3165038" cy="9144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8" name="Shape 6"/>
          <p:cNvSpPr/>
          <p:nvPr/>
        </p:nvSpPr>
        <p:spPr>
          <a:xfrm>
            <a:off x="2121098" y="3688733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1B1B27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74213" y="3841728"/>
            <a:ext cx="204073" cy="204073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86671" y="4369175"/>
            <a:ext cx="2779276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Agent Performance Consistency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986671" y="4977108"/>
            <a:ext cx="277927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Ensuring uniform service quality across all interactions.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4086344" y="3943884"/>
            <a:ext cx="3165038" cy="1702356"/>
          </a:xfrm>
          <a:prstGeom prst="roundRect">
            <a:avLst>
              <a:gd name="adj" fmla="val 644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4086344" y="3921024"/>
            <a:ext cx="3165038" cy="9144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14" name="Shape 11"/>
          <p:cNvSpPr/>
          <p:nvPr/>
        </p:nvSpPr>
        <p:spPr>
          <a:xfrm>
            <a:off x="5413653" y="3688733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1B1B27"/>
          </a:solidFill>
          <a:ln/>
        </p:spPr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6767" y="3841728"/>
            <a:ext cx="204073" cy="204073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4279225" y="4369175"/>
            <a:ext cx="2779276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Reduction in Agent Ramp-Up Time</a:t>
            </a:r>
            <a:endParaRPr lang="en-US" sz="1650" dirty="0"/>
          </a:p>
        </p:txBody>
      </p:sp>
      <p:sp>
        <p:nvSpPr>
          <p:cNvPr id="17" name="Text 13"/>
          <p:cNvSpPr/>
          <p:nvPr/>
        </p:nvSpPr>
        <p:spPr>
          <a:xfrm>
            <a:off x="4279225" y="4977108"/>
            <a:ext cx="277927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Accelerating new agent proficiency and productivity.</a:t>
            </a:r>
            <a:endParaRPr lang="en-US" sz="1300" dirty="0"/>
          </a:p>
        </p:txBody>
      </p:sp>
      <p:sp>
        <p:nvSpPr>
          <p:cNvPr id="18" name="Shape 14"/>
          <p:cNvSpPr/>
          <p:nvPr/>
        </p:nvSpPr>
        <p:spPr>
          <a:xfrm>
            <a:off x="7378898" y="3943884"/>
            <a:ext cx="3165038" cy="1702356"/>
          </a:xfrm>
          <a:prstGeom prst="roundRect">
            <a:avLst>
              <a:gd name="adj" fmla="val 644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9" name="Shape 15"/>
          <p:cNvSpPr/>
          <p:nvPr/>
        </p:nvSpPr>
        <p:spPr>
          <a:xfrm>
            <a:off x="7378898" y="3921024"/>
            <a:ext cx="3165038" cy="9144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20" name="Shape 16"/>
          <p:cNvSpPr/>
          <p:nvPr/>
        </p:nvSpPr>
        <p:spPr>
          <a:xfrm>
            <a:off x="8706207" y="3688733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1B1B27"/>
          </a:solidFill>
          <a:ln/>
        </p:spPr>
      </p:sp>
      <p:pic>
        <p:nvPicPr>
          <p:cNvPr id="2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9322" y="3841728"/>
            <a:ext cx="204073" cy="204073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7619524" y="4369175"/>
            <a:ext cx="2683788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Reduction in Agent Attrition</a:t>
            </a:r>
            <a:endParaRPr lang="en-US" sz="1650" dirty="0"/>
          </a:p>
        </p:txBody>
      </p:sp>
      <p:sp>
        <p:nvSpPr>
          <p:cNvPr id="23" name="Text 18"/>
          <p:cNvSpPr/>
          <p:nvPr/>
        </p:nvSpPr>
        <p:spPr>
          <a:xfrm>
            <a:off x="7571780" y="4711361"/>
            <a:ext cx="277927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Fostering a more stable and experienced workforce.</a:t>
            </a:r>
            <a:endParaRPr lang="en-US" sz="1300" dirty="0"/>
          </a:p>
        </p:txBody>
      </p:sp>
      <p:sp>
        <p:nvSpPr>
          <p:cNvPr id="24" name="Shape 19"/>
          <p:cNvSpPr/>
          <p:nvPr/>
        </p:nvSpPr>
        <p:spPr>
          <a:xfrm>
            <a:off x="10671453" y="3943884"/>
            <a:ext cx="3165158" cy="1702356"/>
          </a:xfrm>
          <a:prstGeom prst="roundRect">
            <a:avLst>
              <a:gd name="adj" fmla="val 644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5" name="Shape 20"/>
          <p:cNvSpPr/>
          <p:nvPr/>
        </p:nvSpPr>
        <p:spPr>
          <a:xfrm>
            <a:off x="10671453" y="3921024"/>
            <a:ext cx="3165158" cy="9144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26" name="Shape 21"/>
          <p:cNvSpPr/>
          <p:nvPr/>
        </p:nvSpPr>
        <p:spPr>
          <a:xfrm>
            <a:off x="11998881" y="3688733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1B1B27"/>
          </a:solidFill>
          <a:ln/>
        </p:spPr>
      </p:sp>
      <p:pic>
        <p:nvPicPr>
          <p:cNvPr id="27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1995" y="3841728"/>
            <a:ext cx="204073" cy="204073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11190803" y="4369175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CSAT Improvement</a:t>
            </a:r>
            <a:endParaRPr lang="en-US" sz="1650" dirty="0"/>
          </a:p>
        </p:txBody>
      </p:sp>
      <p:sp>
        <p:nvSpPr>
          <p:cNvPr id="29" name="Text 23"/>
          <p:cNvSpPr/>
          <p:nvPr/>
        </p:nvSpPr>
        <p:spPr>
          <a:xfrm>
            <a:off x="10864334" y="4711361"/>
            <a:ext cx="277939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Elevating overall customer satisfaction scores.</a:t>
            </a:r>
            <a:endParaRPr lang="en-US" sz="1300" dirty="0"/>
          </a:p>
        </p:txBody>
      </p:sp>
      <p:sp>
        <p:nvSpPr>
          <p:cNvPr id="30" name="Shape 24"/>
          <p:cNvSpPr/>
          <p:nvPr/>
        </p:nvSpPr>
        <p:spPr>
          <a:xfrm>
            <a:off x="793790" y="6028906"/>
            <a:ext cx="13042821" cy="1198483"/>
          </a:xfrm>
          <a:prstGeom prst="roundRect">
            <a:avLst>
              <a:gd name="adj" fmla="val 915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31" name="Shape 25"/>
          <p:cNvSpPr/>
          <p:nvPr/>
        </p:nvSpPr>
        <p:spPr>
          <a:xfrm>
            <a:off x="793790" y="6006046"/>
            <a:ext cx="13042821" cy="9144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32" name="Shape 26"/>
          <p:cNvSpPr/>
          <p:nvPr/>
        </p:nvSpPr>
        <p:spPr>
          <a:xfrm>
            <a:off x="7060049" y="5773756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1B1B27"/>
          </a:solidFill>
          <a:ln/>
        </p:spPr>
      </p:sp>
      <p:pic>
        <p:nvPicPr>
          <p:cNvPr id="33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13163" y="5926751"/>
            <a:ext cx="204073" cy="204073"/>
          </a:xfrm>
          <a:prstGeom prst="rect">
            <a:avLst/>
          </a:prstGeom>
        </p:spPr>
      </p:pic>
      <p:sp>
        <p:nvSpPr>
          <p:cNvPr id="34" name="Text 27"/>
          <p:cNvSpPr/>
          <p:nvPr/>
        </p:nvSpPr>
        <p:spPr>
          <a:xfrm>
            <a:off x="6103382" y="6454198"/>
            <a:ext cx="242351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Churn Risk Improvement</a:t>
            </a:r>
            <a:endParaRPr lang="en-US" sz="1650" dirty="0"/>
          </a:p>
        </p:txBody>
      </p:sp>
      <p:sp>
        <p:nvSpPr>
          <p:cNvPr id="35" name="Text 28"/>
          <p:cNvSpPr/>
          <p:nvPr/>
        </p:nvSpPr>
        <p:spPr>
          <a:xfrm>
            <a:off x="986671" y="6796383"/>
            <a:ext cx="1265705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Minimizing customer churn through proactive CX management.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0698"/>
            <a:ext cx="6092071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Conservative ROI Summary</a:t>
            </a:r>
            <a:endParaRPr lang="en-US" sz="3750" dirty="0"/>
          </a:p>
        </p:txBody>
      </p:sp>
      <p:sp>
        <p:nvSpPr>
          <p:cNvPr id="3" name="Shape 1"/>
          <p:cNvSpPr/>
          <p:nvPr/>
        </p:nvSpPr>
        <p:spPr>
          <a:xfrm>
            <a:off x="793790" y="1668899"/>
            <a:ext cx="3513415" cy="1417201"/>
          </a:xfrm>
          <a:prstGeom prst="roundRect">
            <a:avLst>
              <a:gd name="adj" fmla="val 571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09412" y="1884521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Baseline Exposure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1009412" y="2283976"/>
            <a:ext cx="308217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[$X] annual exposure (churn or revenue leakage)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4471035" y="1668899"/>
            <a:ext cx="3513415" cy="1417201"/>
          </a:xfrm>
          <a:prstGeom prst="roundRect">
            <a:avLst>
              <a:gd name="adj" fmla="val 571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686657" y="1884521"/>
            <a:ext cx="3082171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Conservative Improvement Assumption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4686657" y="2585204"/>
            <a:ext cx="308217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[X% churn reduction]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793790" y="3249930"/>
            <a:ext cx="3513415" cy="1115973"/>
          </a:xfrm>
          <a:prstGeom prst="roundRect">
            <a:avLst>
              <a:gd name="adj" fmla="val 725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09412" y="3465552"/>
            <a:ext cx="2782729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Estimated Annual Impact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1009412" y="3865007"/>
            <a:ext cx="308217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[$X]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4471035" y="3249930"/>
            <a:ext cx="3513415" cy="1115973"/>
          </a:xfrm>
          <a:prstGeom prst="roundRect">
            <a:avLst>
              <a:gd name="adj" fmla="val 725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686657" y="3465552"/>
            <a:ext cx="261842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Investment Assumption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4686657" y="3865007"/>
            <a:ext cx="308217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[$X] (see appendix)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793790" y="4529733"/>
            <a:ext cx="7190661" cy="1115973"/>
          </a:xfrm>
          <a:prstGeom prst="roundRect">
            <a:avLst>
              <a:gd name="adj" fmla="val 725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09412" y="4745355"/>
            <a:ext cx="2905125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Estimated Payback Period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1009412" y="5144810"/>
            <a:ext cx="675941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[X months]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793790" y="5891451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Confidence Factors: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793790" y="6438424"/>
            <a:ext cx="7190661" cy="85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Conservative assumptions</a:t>
            </a:r>
            <a:endParaRPr lang="en-US" sz="15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Transparent methodology</a:t>
            </a:r>
            <a:endParaRPr lang="en-US" sz="15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Measurable KPI reporting plan</a:t>
            </a:r>
            <a:endParaRPr lang="en-US" sz="1500" dirty="0"/>
          </a:p>
        </p:txBody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8240" y="0"/>
            <a:ext cx="5852160" cy="8229600"/>
          </a:xfrm>
          <a:prstGeom prst="rect">
            <a:avLst/>
          </a:prstGeom>
        </p:spPr>
      </p:pic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223" y="534710"/>
            <a:ext cx="5370076" cy="71601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2026-02-09T17:13:36Z</dcterms:created>
  <dcterms:modified xsi:type="dcterms:W3CDTF">2026-02-09T17:13:36Z</dcterms:modified>
</cp:coreProperties>
</file>