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4630400" cy="8229600"/>
  <p:notesSz cx="8229600" cy="14630400"/>
  <p:embeddedFontLst>
    <p:embeddedFont>
      <p:font typeface="Raleway"/>
      <p:regular r:id="rId24"/>
    </p:embeddedFont>
    <p:embeddedFont>
      <p:font typeface="Raleway"/>
      <p:regular r:id="rId25"/>
    </p:embeddedFont>
    <p:embeddedFont>
      <p:font typeface="Raleway"/>
      <p:regular r:id="rId26"/>
    </p:embeddedFont>
    <p:embeddedFont>
      <p:font typeface="Raleway"/>
      <p:regular r:id="rId27"/>
    </p:embeddedFont>
    <p:embeddedFont>
      <p:font typeface="Roboto"/>
      <p:regular r:id="rId28"/>
    </p:embeddedFont>
    <p:embeddedFont>
      <p:font typeface="Roboto"/>
      <p:regular r:id="rId29"/>
    </p:embeddedFont>
    <p:embeddedFont>
      <p:font typeface="Roboto"/>
      <p:regular r:id="rId30"/>
    </p:embeddedFont>
    <p:embeddedFont>
      <p:font typeface="Roboto"/>
      <p:regular r:id="rId3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Relationship Id="rId26" Type="http://schemas.openxmlformats.org/officeDocument/2006/relationships/font" Target="fonts/font3.fntdata"/><Relationship Id="rId27" Type="http://schemas.openxmlformats.org/officeDocument/2006/relationships/font" Target="fonts/font4.fntdata"/><Relationship Id="rId28" Type="http://schemas.openxmlformats.org/officeDocument/2006/relationships/font" Target="fonts/font5.fntdata"/><Relationship Id="rId29" Type="http://schemas.openxmlformats.org/officeDocument/2006/relationships/font" Target="fonts/font6.fntdata"/><Relationship Id="rId30" Type="http://schemas.openxmlformats.org/officeDocument/2006/relationships/font" Target="fonts/font7.fntdata"/><Relationship Id="rId3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arec.com/security" TargetMode="External"/><Relationship Id="rId1" Type="http://schemas.openxmlformats.org/officeDocument/2006/relationships/image" Target="../media/image-14-1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image" Target="../media/image-8-9.png"/><Relationship Id="rId10" Type="http://schemas.openxmlformats.org/officeDocument/2006/relationships/image" Target="../media/image-8-10.svg"/><Relationship Id="rId11" Type="http://schemas.openxmlformats.org/officeDocument/2006/relationships/slideLayout" Target="../slideLayouts/slideLayout9.xml"/><Relationship Id="rId1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88" y="2202775"/>
            <a:ext cx="6748105" cy="38239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105376"/>
            <a:ext cx="57276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Evidence-Backed AI Impact Business Case For MiaRec Revenue Intelligence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4739997"/>
            <a:ext cx="572762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Conservative, Measurable Business Case For An AI-Driven MiaRec Revenue Intelligence Solution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43149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Prepared By: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[Name / Team]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93790" y="6761202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[Date]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9744"/>
            <a:ext cx="13042821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Governance &amp; Reporting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793790" y="1283256"/>
            <a:ext cx="6727150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Governance And Reporting</a:t>
            </a:r>
            <a:endParaRPr lang="en-US" sz="4200" dirty="0"/>
          </a:p>
        </p:txBody>
      </p:sp>
      <p:sp>
        <p:nvSpPr>
          <p:cNvPr id="4" name="Text 2"/>
          <p:cNvSpPr/>
          <p:nvPr/>
        </p:nvSpPr>
        <p:spPr>
          <a:xfrm>
            <a:off x="793790" y="2263735"/>
            <a:ext cx="13042821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governance model ensures the business case remains measurable, auditable, and accountable throughout the lifecycle of the investment. This initiative will be governed with a simple, disciplined reporting model designed for executive confidence — not operational complexity.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93790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01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93790" y="3837980"/>
            <a:ext cx="310717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400657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Clear Ownership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93790" y="4465915"/>
            <a:ext cx="3107174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Defined roles for reviewing results and driving actions.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4105632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4105632" y="3837980"/>
            <a:ext cx="310717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Text 9"/>
          <p:cNvSpPr/>
          <p:nvPr/>
        </p:nvSpPr>
        <p:spPr>
          <a:xfrm>
            <a:off x="4105632" y="400657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Regular Cadence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105632" y="4465915"/>
            <a:ext cx="3107174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Consistent executive reporting, typically on a monthly basis.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7417475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7417475" y="3837980"/>
            <a:ext cx="3107174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7417475" y="4006572"/>
            <a:ext cx="305192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Consistent Methodology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7417475" y="4465915"/>
            <a:ext cx="3107174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Uniform measurement applied across all metrics.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10729317" y="3502343"/>
            <a:ext cx="2153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 Light" pitchFamily="34" charset="0"/>
                <a:ea typeface="Raleway Light" pitchFamily="34" charset="-122"/>
                <a:cs typeface="Raleway Light" pitchFamily="34" charset="-120"/>
              </a:rPr>
              <a:t>04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10729317" y="3837980"/>
            <a:ext cx="3107293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9" name="Text 17"/>
          <p:cNvSpPr/>
          <p:nvPr/>
        </p:nvSpPr>
        <p:spPr>
          <a:xfrm>
            <a:off x="10729317" y="400657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Early Visibility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10729317" y="4465915"/>
            <a:ext cx="310729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Proactive alerts if results deviate from expected targets.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93790" y="5606772"/>
            <a:ext cx="587644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Leadership Can Expect:</a:t>
            </a:r>
            <a:endParaRPr lang="en-US" sz="3350" dirty="0"/>
          </a:p>
        </p:txBody>
      </p:sp>
      <p:sp>
        <p:nvSpPr>
          <p:cNvPr id="22" name="Text 20"/>
          <p:cNvSpPr/>
          <p:nvPr/>
        </p:nvSpPr>
        <p:spPr>
          <a:xfrm>
            <a:off x="793790" y="6452592"/>
            <a:ext cx="13042821" cy="1008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Clear visibility into progress against agreed outcomes.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Early warning if results are not tracking as expected.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Confidence that reported improvements reflect real operational behavior.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1281"/>
            <a:ext cx="5563910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Is Included (Scope)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3790" y="1651397"/>
            <a:ext cx="130428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MiaRec's comprehensive solution provides all the tools necessary to transform your contact center operations, ensuring full visibility and actionable insights across the board: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93790" y="2406253"/>
            <a:ext cx="6439495" cy="1686520"/>
          </a:xfrm>
          <a:prstGeom prst="roundRect">
            <a:avLst>
              <a:gd name="adj" fmla="val 48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9412" y="2621875"/>
            <a:ext cx="577060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Full Interaction Visibility Into Revenue Conversations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009412" y="3021330"/>
            <a:ext cx="600825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Gain insight into 100% of sales and revenue-impacting interactions, not just samples, to see where deals are won, lost, or stalled.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397115" y="2406253"/>
            <a:ext cx="6439495" cy="1686520"/>
          </a:xfrm>
          <a:prstGeom prst="roundRect">
            <a:avLst>
              <a:gd name="adj" fmla="val 48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12737" y="2621875"/>
            <a:ext cx="514540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Root-Cause Insight Into Revenue Performance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2737" y="3021330"/>
            <a:ext cx="6008251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 why deals are won or lost by surfacing buying intent, objections, missed upsell/cross-sell opportunities, and follow-up gaps in real conversations.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93790" y="4256603"/>
            <a:ext cx="6439495" cy="1401247"/>
          </a:xfrm>
          <a:prstGeom prst="roundRect">
            <a:avLst>
              <a:gd name="adj" fmla="val 577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09412" y="4472226"/>
            <a:ext cx="47746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Actionable Execution And Coaching Insight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1009412" y="4871680"/>
            <a:ext cx="600825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See what top performers do differently and coach consistently by turning conversation signals into clear recommendations.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7397115" y="4256603"/>
            <a:ext cx="6439495" cy="1401247"/>
          </a:xfrm>
          <a:prstGeom prst="roundRect">
            <a:avLst>
              <a:gd name="adj" fmla="val 577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12737" y="4472226"/>
            <a:ext cx="475976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Revenue Opportunity And Leakage Signals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612737" y="4871680"/>
            <a:ext cx="600825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Reveal missed revenue opportunities and where revenue is leaking so you can act before opportunities slip away.</a:t>
            </a:r>
            <a:endParaRPr lang="en-US" sz="1500" dirty="0"/>
          </a:p>
        </p:txBody>
      </p:sp>
      <p:sp>
        <p:nvSpPr>
          <p:cNvPr id="16" name="Shape 14"/>
          <p:cNvSpPr/>
          <p:nvPr/>
        </p:nvSpPr>
        <p:spPr>
          <a:xfrm>
            <a:off x="793790" y="5821680"/>
            <a:ext cx="6439495" cy="1686520"/>
          </a:xfrm>
          <a:prstGeom prst="roundRect">
            <a:avLst>
              <a:gd name="adj" fmla="val 48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09412" y="6037302"/>
            <a:ext cx="5112901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Predictable Forecasting And Decision Support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1009412" y="6436757"/>
            <a:ext cx="6008251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Improve pipeline predictability with data that ties conversational signals to revenue outcomes, enabling confident planning and prioritization.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7397115" y="5821680"/>
            <a:ext cx="6439495" cy="1686520"/>
          </a:xfrm>
          <a:prstGeom prst="roundRect">
            <a:avLst>
              <a:gd name="adj" fmla="val 48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612737" y="6037302"/>
            <a:ext cx="5739051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Structured Onboarding &amp; Ongoing Success Support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7612737" y="6436757"/>
            <a:ext cx="600825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Get guided support for configuration, KPI setup, and reporting so insights are meaningful and tied to business priorities from day one.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5577"/>
            <a:ext cx="688145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Is Not Included (Scope)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719024"/>
            <a:ext cx="13042821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While MiaRec offers extensive capabilities, it's important to clarify what falls outside its core functionality to manage expectations and avoid overlap with existing systems: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2546271"/>
            <a:ext cx="6429494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20723" y="2773204"/>
            <a:ext cx="4085392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Agent Assist &amp; Real-time Guidance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020723" y="3202186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does not provide live coaching, scripted responses, or in-call recommendations.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406997" y="2546271"/>
            <a:ext cx="6429613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33930" y="2773204"/>
            <a:ext cx="324683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Voice Bots or Virtual Agents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633930" y="3202186"/>
            <a:ext cx="5975747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augments human agents; it does not replace them or interact with customers directly.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93790" y="4233386"/>
            <a:ext cx="6429494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20723" y="4460319"/>
            <a:ext cx="3359587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CRM or CCaaS Replacement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1020723" y="4889302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integrates seamlessly with your existing platforms but does not replace them.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406997" y="4233386"/>
            <a:ext cx="6429613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33930" y="4460319"/>
            <a:ext cx="443507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Ad-hoc Analysis &amp; One-off Consulting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7633930" y="4889302"/>
            <a:ext cx="5975747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Designed for continuous insight, not custom, one-time analysis requests.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93790" y="5920502"/>
            <a:ext cx="6429494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20723" y="6147435"/>
            <a:ext cx="366486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Generic BI or Manual Reporting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1020723" y="6576417"/>
            <a:ext cx="597562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provides tailored insights; it's not a dashboard builder or SQL-driven reporting tool.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406997" y="5920502"/>
            <a:ext cx="6429613" cy="1503402"/>
          </a:xfrm>
          <a:prstGeom prst="roundRect">
            <a:avLst>
              <a:gd name="adj" fmla="val 5703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633930" y="6147435"/>
            <a:ext cx="416909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Uncontracted or Custom AI Insights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7633930" y="6576417"/>
            <a:ext cx="5975747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delivers AI insights defined in your agreement; additional custom analysis requires explicit scope alignment.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09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Project Timeline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6340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MiaRec's streamlined deployment and onboarding process ensures rapid time-to-value, with a clear roadmap designed for efficiency and quick results over 6-8 weeks.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784521"/>
            <a:ext cx="6407944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20604" y="4238149"/>
            <a:ext cx="57589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Phase 1: Implementation &amp; Setup (≈2 Weeks)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4728567"/>
            <a:ext cx="5954316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Seamless technical integration with existing systems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Tailored configuration aligned with specific business goals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Initial KPI and scorecard setup for performance tracking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444359"/>
            <a:ext cx="6408063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55362" y="3897987"/>
            <a:ext cx="55552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Phase 2: Training &amp; Enablement (≈4 Weeks)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55362" y="4388406"/>
            <a:ext cx="5954435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team onboarding and user training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Coaching and usage enablement for optimal platform utilization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Establishment of regular reporting cadences for continuous insights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67464"/>
            <a:ext cx="4878943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Security And Data Protection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793790" y="1271945"/>
            <a:ext cx="5727621" cy="486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ensures robust data security and compliance with enterprise-grade features: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93790" y="1866186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550" y="1866186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1002149" y="2028825"/>
            <a:ext cx="242530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Enterprise-Grade Encryption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1002149" y="2316599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is secured both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transit and at rest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utilizing industry-standard encryption protocols.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793790" y="2964061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78550" y="2964061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1002149" y="3126700"/>
            <a:ext cx="240851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Role-Based Access Controls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02149" y="3414474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Granular access permissions and comprehensive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audit logging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ensure data integrity and accountability.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793790" y="4061936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78550" y="4061936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1002149" y="4224576"/>
            <a:ext cx="2361367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Continuous Security Testing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1002149" y="4512350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security assessments and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proactive monitoring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identify and mitigate potential vulnerabilities.</a:t>
            </a:r>
            <a:endParaRPr lang="en-US" sz="1150" dirty="0"/>
          </a:p>
        </p:txBody>
      </p:sp>
      <p:sp>
        <p:nvSpPr>
          <p:cNvPr id="17" name="Shape 14"/>
          <p:cNvSpPr/>
          <p:nvPr/>
        </p:nvSpPr>
        <p:spPr>
          <a:xfrm>
            <a:off x="793790" y="5159812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778550" y="5159812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19" name="Text 16"/>
          <p:cNvSpPr/>
          <p:nvPr/>
        </p:nvSpPr>
        <p:spPr>
          <a:xfrm>
            <a:off x="1002149" y="5322451"/>
            <a:ext cx="23001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Automated Data Redaction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1002149" y="5610225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Optional features to automatically redact sensitive </a:t>
            </a:r>
            <a:pPr algn="l" indent="0" marL="0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PII, PCI, and PHI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from recordings.</a:t>
            </a:r>
            <a:endParaRPr lang="en-US" sz="1150" dirty="0"/>
          </a:p>
        </p:txBody>
      </p:sp>
      <p:sp>
        <p:nvSpPr>
          <p:cNvPr id="21" name="Shape 18"/>
          <p:cNvSpPr/>
          <p:nvPr/>
        </p:nvSpPr>
        <p:spPr>
          <a:xfrm>
            <a:off x="793790" y="6257687"/>
            <a:ext cx="5727621" cy="1002149"/>
          </a:xfrm>
          <a:prstGeom prst="roundRect">
            <a:avLst>
              <a:gd name="adj" fmla="val 73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778550" y="6257687"/>
            <a:ext cx="60960" cy="1002149"/>
          </a:xfrm>
          <a:prstGeom prst="roundRect">
            <a:avLst>
              <a:gd name="adj" fmla="val 101581"/>
            </a:avLst>
          </a:prstGeom>
          <a:solidFill>
            <a:srgbClr val="1B1B27"/>
          </a:solidFill>
          <a:ln/>
        </p:spPr>
      </p:sp>
      <p:sp>
        <p:nvSpPr>
          <p:cNvPr id="23" name="Text 20"/>
          <p:cNvSpPr/>
          <p:nvPr/>
        </p:nvSpPr>
        <p:spPr>
          <a:xfrm>
            <a:off x="1002149" y="6420326"/>
            <a:ext cx="2165390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SOC 2 Security Standards</a:t>
            </a:r>
            <a:endParaRPr lang="en-US" sz="1450" dirty="0"/>
          </a:p>
        </p:txBody>
      </p:sp>
      <p:sp>
        <p:nvSpPr>
          <p:cNvPr id="24" name="Text 21"/>
          <p:cNvSpPr/>
          <p:nvPr/>
        </p:nvSpPr>
        <p:spPr>
          <a:xfrm>
            <a:off x="1002149" y="6708100"/>
            <a:ext cx="53566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Meticulous adherence to the stringent security standards defined by SOC 2, ensuring the highest level of protection and compliance.</a:t>
            </a:r>
            <a:endParaRPr lang="en-US" sz="1150" dirty="0"/>
          </a:p>
        </p:txBody>
      </p:sp>
      <p:sp>
        <p:nvSpPr>
          <p:cNvPr id="25" name="Text 22"/>
          <p:cNvSpPr/>
          <p:nvPr/>
        </p:nvSpPr>
        <p:spPr>
          <a:xfrm>
            <a:off x="793790" y="7367588"/>
            <a:ext cx="57276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more information, please see </a:t>
            </a:r>
            <a:pPr algn="l" indent="0" marL="0">
              <a:lnSpc>
                <a:spcPts val="1500"/>
              </a:lnSpc>
              <a:buNone/>
            </a:pPr>
            <a:r>
              <a:rPr lang="en-US" sz="1150" u="sng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https://www.miarec.com/security</a:t>
            </a:r>
            <a:pPr algn="l" indent="0" marL="0">
              <a:lnSpc>
                <a:spcPts val="15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18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963811" y="2845594"/>
            <a:ext cx="30480" cy="370082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4" name="Shape 2"/>
          <p:cNvSpPr/>
          <p:nvPr/>
        </p:nvSpPr>
        <p:spPr>
          <a:xfrm>
            <a:off x="933331" y="3085505"/>
            <a:ext cx="453628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878800" y="3015734"/>
            <a:ext cx="170021" cy="170021"/>
          </a:xfrm>
          <a:prstGeom prst="roundRect">
            <a:avLst>
              <a:gd name="adj" fmla="val 268908"/>
            </a:avLst>
          </a:prstGeom>
          <a:solidFill>
            <a:srgbClr val="1B1B27"/>
          </a:solidFill>
          <a:ln/>
        </p:spPr>
      </p:sp>
      <p:sp>
        <p:nvSpPr>
          <p:cNvPr id="6" name="Text 4"/>
          <p:cNvSpPr/>
          <p:nvPr/>
        </p:nvSpPr>
        <p:spPr>
          <a:xfrm>
            <a:off x="1871186" y="2923461"/>
            <a:ext cx="34905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1. Confirm Scope &amp; Metrics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871186" y="3413879"/>
            <a:ext cx="119654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Align on project scope and teams, and define measurable success indicators with milestones.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933331" y="4470321"/>
            <a:ext cx="453628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9" name="Shape 7"/>
          <p:cNvSpPr/>
          <p:nvPr/>
        </p:nvSpPr>
        <p:spPr>
          <a:xfrm>
            <a:off x="878800" y="4400550"/>
            <a:ext cx="170021" cy="170021"/>
          </a:xfrm>
          <a:prstGeom prst="roundRect">
            <a:avLst>
              <a:gd name="adj" fmla="val 268908"/>
            </a:avLst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1871186" y="4308277"/>
            <a:ext cx="29108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2. Approve Investment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871186" y="4798695"/>
            <a:ext cx="119654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Secure necessary funding and formalize commitment to the project.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33331" y="5855137"/>
            <a:ext cx="453628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3" name="Shape 11"/>
          <p:cNvSpPr/>
          <p:nvPr/>
        </p:nvSpPr>
        <p:spPr>
          <a:xfrm>
            <a:off x="878800" y="5785366"/>
            <a:ext cx="170021" cy="170021"/>
          </a:xfrm>
          <a:prstGeom prst="roundRect">
            <a:avLst>
              <a:gd name="adj" fmla="val 268908"/>
            </a:avLst>
          </a:prstGeom>
          <a:solidFill>
            <a:srgbClr val="1B1B27"/>
          </a:solidFill>
          <a:ln/>
        </p:spPr>
      </p:sp>
      <p:sp>
        <p:nvSpPr>
          <p:cNvPr id="14" name="Text 12"/>
          <p:cNvSpPr/>
          <p:nvPr/>
        </p:nvSpPr>
        <p:spPr>
          <a:xfrm>
            <a:off x="1871186" y="5693093"/>
            <a:ext cx="34432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3. Kick Off Implementation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871186" y="6183511"/>
            <a:ext cx="119654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Initiate the technical setup and integration process.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7459"/>
            <a:ext cx="9294257" cy="599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Appendix: Assumptions And Methodology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0218" y="1551861"/>
            <a:ext cx="13049964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business case uses conservative assumptions and is designed to be validated through measurable KPI reporting.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790218" y="2149554"/>
            <a:ext cx="2398871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Inputs Used: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90218" y="2692837"/>
            <a:ext cx="13049964" cy="1133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 Sales Close Rate.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Reflects current sales execution and conversion performance.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Revenue Base.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Revenue currently influenced by sales and revenue-related conversations included in scope.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Conservative Improvement Assumption.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See Below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Investment Assumption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90218" y="4070050"/>
            <a:ext cx="2398871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Important Notes: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90218" y="4613333"/>
            <a:ext cx="6443782" cy="1660208"/>
          </a:xfrm>
          <a:prstGeom prst="roundRect">
            <a:avLst>
              <a:gd name="adj" fmla="val 485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04887" y="4828002"/>
            <a:ext cx="6014442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Outputs are estimates based on provided inputs. 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004887" y="5208764"/>
            <a:ext cx="6014442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assume no pricing or discounting changes, no additional sales headcount, no changes to core sales process, and no increase in lead volume or demand.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396282" y="4613333"/>
            <a:ext cx="6443901" cy="1660208"/>
          </a:xfrm>
          <a:prstGeom prst="roundRect">
            <a:avLst>
              <a:gd name="adj" fmla="val 485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610951" y="4828002"/>
            <a:ext cx="6014561" cy="1133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Improvement assumptions are conservative by design. We only assume that the conservative close rate improvement is driven by better visibility into execution gaps, objection handling, and follow-up discipline.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790218" y="6435822"/>
            <a:ext cx="6443782" cy="996077"/>
          </a:xfrm>
          <a:prstGeom prst="roundRect">
            <a:avLst>
              <a:gd name="adj" fmla="val 809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04887" y="6650492"/>
            <a:ext cx="6014442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 will be tracked through call-derived KPIs and periodic reporting.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7396282" y="6435822"/>
            <a:ext cx="6443901" cy="996077"/>
          </a:xfrm>
          <a:prstGeom prst="roundRect">
            <a:avLst>
              <a:gd name="adj" fmla="val 809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610951" y="6650492"/>
            <a:ext cx="601456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Assumptions can be adjusted as baseline measurement improves.</a:t>
            </a:r>
            <a:endParaRPr 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7084"/>
            <a:ext cx="91686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Appendix: KPI Definitions 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(Optional)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1998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4" name="Text 2"/>
          <p:cNvSpPr/>
          <p:nvPr/>
        </p:nvSpPr>
        <p:spPr>
          <a:xfrm>
            <a:off x="1133951" y="2599492"/>
            <a:ext cx="37354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Sales Execution Consistency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33951" y="3089910"/>
            <a:ext cx="603944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Ensuring sales conversations follow proven execution standards across all reps.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271998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7797046" y="2599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Close Rate Trends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797046" y="3089910"/>
            <a:ext cx="603956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Tracking changes in the percentage of opportunities that convert to closed deals.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3898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1133951" y="4269343"/>
            <a:ext cx="44543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Reduction In Stalled Or Lost Deals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33951" y="4759762"/>
            <a:ext cx="603944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Decreasing deal loss caused by missed follow-up or execution gaps.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56884" y="43898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7797046" y="4269343"/>
            <a:ext cx="43392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Objection Handling Effectiveness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797046" y="4759762"/>
            <a:ext cx="603956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Improving how common objections are addressed in sales conversations.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605968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1B27"/>
          </a:solidFill>
          <a:ln/>
        </p:spPr>
      </p:sp>
      <p:sp>
        <p:nvSpPr>
          <p:cNvPr id="16" name="Text 14"/>
          <p:cNvSpPr/>
          <p:nvPr/>
        </p:nvSpPr>
        <p:spPr>
          <a:xfrm>
            <a:off x="1133951" y="5939195"/>
            <a:ext cx="31116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Revenue Risk Indicators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133951" y="6429613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Identifying early signals of at-risk opportunities before deals are lost.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831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Executive Summary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3071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propose adopting MiaRec Revenue Intelligence to address critical revenue execution challenges and improve sales performance.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51835"/>
            <a:ext cx="4196358" cy="4209336"/>
          </a:xfrm>
          <a:prstGeom prst="roundRect">
            <a:avLst>
              <a:gd name="adj" fmla="val 348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221355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6" name="Shape 4"/>
          <p:cNvSpPr/>
          <p:nvPr/>
        </p:nvSpPr>
        <p:spPr>
          <a:xfrm>
            <a:off x="2551688" y="291167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55761" y="3115747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3818811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Complete Visibility Into Revenue Execution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663559"/>
            <a:ext cx="368177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Gain objective visibility into 100% of sales and revenue-related conversations so leaders can clearly understand where deals are won, lost, delayed, or still recoverable — based on real customer interactions, not CRM assumptions.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3251835"/>
            <a:ext cx="4196358" cy="4209336"/>
          </a:xfrm>
          <a:prstGeom prst="roundRect">
            <a:avLst>
              <a:gd name="adj" fmla="val 348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3221355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291167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933" y="3115747"/>
            <a:ext cx="272177" cy="272177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74256" y="3818811"/>
            <a:ext cx="3681770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Sales Execution Consistency &amp; Performance Improvement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5474256" y="5017889"/>
            <a:ext cx="368177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Improve consistency in qualification, objection handling, and follow-up by applying objective analysis across all sales interactions, enabling more effective coaching and scalable best-practice execution.</a:t>
            </a:r>
            <a:endParaRPr lang="en-US" sz="1750" dirty="0"/>
          </a:p>
        </p:txBody>
      </p:sp>
      <p:sp>
        <p:nvSpPr>
          <p:cNvPr id="16" name="Shape 12"/>
          <p:cNvSpPr/>
          <p:nvPr/>
        </p:nvSpPr>
        <p:spPr>
          <a:xfrm>
            <a:off x="9640133" y="3251835"/>
            <a:ext cx="4196358" cy="4209336"/>
          </a:xfrm>
          <a:prstGeom prst="roundRect">
            <a:avLst>
              <a:gd name="adj" fmla="val 348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7" name="Shape 13"/>
          <p:cNvSpPr/>
          <p:nvPr/>
        </p:nvSpPr>
        <p:spPr>
          <a:xfrm>
            <a:off x="9640133" y="3221355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8" name="Shape 14"/>
          <p:cNvSpPr/>
          <p:nvPr/>
        </p:nvSpPr>
        <p:spPr>
          <a:xfrm>
            <a:off x="11398032" y="291167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B1B27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115747"/>
            <a:ext cx="272177" cy="272177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7427" y="3818811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Measurable Revenue Impact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97427" y="4663559"/>
            <a:ext cx="368177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 win rates, improve rep productivity, and shorten sales cycles by identifying missed opportunities, execution gaps, and follow-up failures early — and acting on them with evidence from real conversations.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6658"/>
            <a:ext cx="755642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We Are Buying &amp; What It Delivers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793790" y="1170503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1. Complete Visibility Into Revenue Execution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793790" y="2329458"/>
            <a:ext cx="755642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Revenue Intelligence analyzes revenue-related call recordings to show </a:t>
            </a:r>
            <a:pPr algn="l" indent="0" marL="0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where deals are won, where opportunities are missed, and what actions move deals forward</a:t>
            </a:r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793790" y="2886432"/>
            <a:ext cx="7556421" cy="1109782"/>
          </a:xfrm>
          <a:prstGeom prst="roundRect">
            <a:avLst>
              <a:gd name="adj" fmla="val 988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0930" y="2886432"/>
            <a:ext cx="91440" cy="1109782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1043940" y="3068003"/>
            <a:ext cx="401883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100% Visibility Into Revenue-Impacting Calls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43940" y="3382685"/>
            <a:ext cx="712470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Surface and understand buying signals, objections, and next-step actions across all relevant conversations (without relying on CRM notes).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793790" y="4107299"/>
            <a:ext cx="7556421" cy="1109782"/>
          </a:xfrm>
          <a:prstGeom prst="roundRect">
            <a:avLst>
              <a:gd name="adj" fmla="val 988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70930" y="4107299"/>
            <a:ext cx="91440" cy="1109782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1043940" y="4288869"/>
            <a:ext cx="428494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Expose Missed Opportunities And Root Causes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43940" y="4603552"/>
            <a:ext cx="712470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 patterns behind and gain clear insight into missed opportunities, lost deals, and execution gaps (weak follow-up, unaddressed objections, stalled execution).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793790" y="5328166"/>
            <a:ext cx="7556421" cy="1109782"/>
          </a:xfrm>
          <a:prstGeom prst="roundRect">
            <a:avLst>
              <a:gd name="adj" fmla="val 988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770930" y="5328166"/>
            <a:ext cx="91440" cy="1109782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6" name="Text 13"/>
          <p:cNvSpPr/>
          <p:nvPr/>
        </p:nvSpPr>
        <p:spPr>
          <a:xfrm>
            <a:off x="1043940" y="5509736"/>
            <a:ext cx="364545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Early Detection Of At-Risk Opportunities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1043940" y="5824418"/>
            <a:ext cx="712470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Surface revenue risk by identifying at-risk deals earlier so leaders can intervene before pipeline slippage becomes a forecast surprise.</a:t>
            </a:r>
            <a:endParaRPr lang="en-US" sz="1250" dirty="0"/>
          </a:p>
        </p:txBody>
      </p:sp>
      <p:sp>
        <p:nvSpPr>
          <p:cNvPr id="18" name="Shape 15"/>
          <p:cNvSpPr/>
          <p:nvPr/>
        </p:nvSpPr>
        <p:spPr>
          <a:xfrm>
            <a:off x="793790" y="6549033"/>
            <a:ext cx="7556421" cy="893802"/>
          </a:xfrm>
          <a:prstGeom prst="roundRect">
            <a:avLst>
              <a:gd name="adj" fmla="val 1227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770930" y="6549033"/>
            <a:ext cx="91440" cy="893802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20" name="Text 17"/>
          <p:cNvSpPr/>
          <p:nvPr/>
        </p:nvSpPr>
        <p:spPr>
          <a:xfrm>
            <a:off x="1043940" y="6730603"/>
            <a:ext cx="294489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Consistent Evaluation Standards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1043940" y="7045285"/>
            <a:ext cx="7124700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Create consistent visibility across teams so coaching is based on evidence, not anecdote.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927" y="793790"/>
            <a:ext cx="7570946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We Are Buying &amp; What It Delivers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72927" y="1280160"/>
            <a:ext cx="7570946" cy="1263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2. Sales Execution Consistency And Performance</a:t>
            </a:r>
            <a:endParaRPr lang="en-US" sz="3950" dirty="0"/>
          </a:p>
        </p:txBody>
      </p:sp>
      <p:sp>
        <p:nvSpPr>
          <p:cNvPr id="5" name="Text 2"/>
          <p:cNvSpPr/>
          <p:nvPr/>
        </p:nvSpPr>
        <p:spPr>
          <a:xfrm>
            <a:off x="6272927" y="2814637"/>
            <a:ext cx="7570946" cy="612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AI-powered coaching helps every rep level up by showing what top performers do differently and turning insights into action.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72927" y="3629739"/>
            <a:ext cx="7570946" cy="1486495"/>
          </a:xfrm>
          <a:prstGeom prst="roundRect">
            <a:avLst>
              <a:gd name="adj" fmla="val 738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250067" y="3629739"/>
            <a:ext cx="91440" cy="1486495"/>
          </a:xfrm>
          <a:prstGeom prst="roundRect">
            <a:avLst>
              <a:gd name="adj" fmla="val 92907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6566535" y="3854768"/>
            <a:ext cx="3973116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35% Higher Sales Rep Productivity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566535" y="4278987"/>
            <a:ext cx="7052310" cy="612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Automate coaching and feedback so reps spend less time reviewing calls and more time selling.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272927" y="5296495"/>
            <a:ext cx="7570946" cy="1486495"/>
          </a:xfrm>
          <a:prstGeom prst="roundRect">
            <a:avLst>
              <a:gd name="adj" fmla="val 738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250067" y="5296495"/>
            <a:ext cx="91440" cy="1486495"/>
          </a:xfrm>
          <a:prstGeom prst="roundRect">
            <a:avLst>
              <a:gd name="adj" fmla="val 92907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6566535" y="5521523"/>
            <a:ext cx="3923586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50–70% Faster Skill Development 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566535" y="5945743"/>
            <a:ext cx="7052310" cy="612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Create faster feedback loops using real conversations so improvement compounds across the team.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72927" y="6985873"/>
            <a:ext cx="7570946" cy="612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Coaching becomes consistent and scalable — improving execution across the whole team, not just your top performers.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00601"/>
            <a:ext cx="75564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We Are Buying &amp; What It Delivers</a:t>
            </a:r>
            <a:endParaRPr lang="en-US" sz="1500" dirty="0"/>
          </a:p>
        </p:txBody>
      </p:sp>
      <p:sp>
        <p:nvSpPr>
          <p:cNvPr id="4" name="Text 1"/>
          <p:cNvSpPr/>
          <p:nvPr/>
        </p:nvSpPr>
        <p:spPr>
          <a:xfrm>
            <a:off x="793790" y="1449705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3. Revenue Acceleration: Turn Conversations Into Closed Deals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793790" y="2900363"/>
            <a:ext cx="75564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MiaRec surfaces missed opportunities, upsell signals, and next-step actions so teams can move faster and close more deals.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793790" y="3655219"/>
            <a:ext cx="7556421" cy="1401247"/>
          </a:xfrm>
          <a:prstGeom prst="roundRect">
            <a:avLst>
              <a:gd name="adj" fmla="val 783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0930" y="3655219"/>
            <a:ext cx="91440" cy="1401247"/>
          </a:xfrm>
          <a:prstGeom prst="roundRect">
            <a:avLst>
              <a:gd name="adj" fmla="val 88558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1077992" y="3870841"/>
            <a:ext cx="393239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38% Average Increase In Win Rates 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77992" y="4270296"/>
            <a:ext cx="7056596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Spot upsell, cross-sell, and follow-up opportunities in every conversation to close more deals faster.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93790" y="5220295"/>
            <a:ext cx="7556421" cy="1401247"/>
          </a:xfrm>
          <a:prstGeom prst="roundRect">
            <a:avLst>
              <a:gd name="adj" fmla="val 783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70930" y="5220295"/>
            <a:ext cx="91440" cy="1401247"/>
          </a:xfrm>
          <a:prstGeom prst="roundRect">
            <a:avLst>
              <a:gd name="adj" fmla="val 88558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1077992" y="5435918"/>
            <a:ext cx="417421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30% Reduction In Sales Cycle Length 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77992" y="5835372"/>
            <a:ext cx="7056596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Eliminate delays and missed follow-ups with AI-driven insights that keep deals moving forward.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93790" y="6805851"/>
            <a:ext cx="75564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Revenue impact comes from making execution gaps and missed opportunities visible early — before deals stall or slip.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9411"/>
            <a:ext cx="7556421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Visibility Changes For Us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6280190" y="1472922"/>
            <a:ext cx="755642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Making Revenue Risks And Opportunities Visible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6280190" y="3126819"/>
            <a:ext cx="75564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sales conversation contains signals of revenue risk or opportunity.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280190" y="3897868"/>
            <a:ext cx="3515320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Without Visibility, Revenue Risks Compound: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280190" y="4775716"/>
            <a:ext cx="3515320" cy="2016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Missed objections go unaddressed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Deals stall without follow-up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CRM data masks execution gaps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Coaching focuses on outcomes, not causes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328910" y="3897868"/>
            <a:ext cx="3108246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Visibility Changes: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28910" y="4439126"/>
            <a:ext cx="3515320" cy="2689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Revenue risk becomes visible early (= intervention is possible)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Leaders prioritize the right deals and behaviors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Teams act on execution gaps, not just pipeline metrics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Potentially missed revenue can be recovered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5227"/>
            <a:ext cx="7556421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If We Do Nothing</a:t>
            </a:r>
            <a:endParaRPr lang="en-US" sz="1050" dirty="0"/>
          </a:p>
        </p:txBody>
      </p:sp>
      <p:sp>
        <p:nvSpPr>
          <p:cNvPr id="4" name="Text 1"/>
          <p:cNvSpPr/>
          <p:nvPr/>
        </p:nvSpPr>
        <p:spPr>
          <a:xfrm>
            <a:off x="793790" y="1183243"/>
            <a:ext cx="5741551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The Unseen Costs of Inaction</a:t>
            </a:r>
            <a:endParaRPr lang="en-US" sz="3300" dirty="0"/>
          </a:p>
        </p:txBody>
      </p:sp>
      <p:sp>
        <p:nvSpPr>
          <p:cNvPr id="5" name="Text 2"/>
          <p:cNvSpPr/>
          <p:nvPr/>
        </p:nvSpPr>
        <p:spPr>
          <a:xfrm>
            <a:off x="793790" y="1906191"/>
            <a:ext cx="75564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Without MiaRec, our current challenges persist, silently eroding customer loyalty and posing significant financial risks: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93790" y="2525911"/>
            <a:ext cx="7556421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Missed opportunities remain invisible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Deals are lost without clear explanation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Coaching remains subjective and reactive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Leaders lack confidence in pipeline quality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93790" y="3622058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operational risk manifests as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quantifiable revenue leakage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93790" y="4088664"/>
            <a:ext cx="369843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[$X]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579721" y="460944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Revenue Base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93790" y="4951629"/>
            <a:ext cx="369843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Currently influenced by sales and revenue-related conversations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4651653" y="4088664"/>
            <a:ext cx="369855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[X%]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5437703" y="460944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Current Close Rate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651653" y="4951629"/>
            <a:ext cx="369855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Reflects current sales execution and follow-up consistency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793790" y="5768041"/>
            <a:ext cx="369843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[$X]</a:t>
            </a:r>
            <a:endParaRPr lang="en-US" sz="2650" dirty="0"/>
          </a:p>
        </p:txBody>
      </p:sp>
      <p:sp>
        <p:nvSpPr>
          <p:cNvPr id="15" name="Text 12"/>
          <p:cNvSpPr/>
          <p:nvPr/>
        </p:nvSpPr>
        <p:spPr>
          <a:xfrm>
            <a:off x="1493282" y="6288820"/>
            <a:ext cx="2299335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Annual Revenue at Risk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93790" y="6631006"/>
            <a:ext cx="3698438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Currently impacted by execution gaps, missed opportunities, and follow-up breakdowns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4651653" y="5768041"/>
            <a:ext cx="369855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[$X]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4988838" y="6288820"/>
            <a:ext cx="3024068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Retained Revenue Opportunity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4651653" y="6631006"/>
            <a:ext cx="3698558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a conservative</a:t>
            </a:r>
            <a:pPr algn="ctr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[X%] close rate improvement</a:t>
            </a:r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driven by better visibility, coaching, and execution consistency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1906"/>
            <a:ext cx="6049328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How We Will Measure Success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93790" y="1684853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Our success will be measured through tangible improvements across key revenue execution metrics. 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93790" y="2066449"/>
            <a:ext cx="13042821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Derived directly from call recordings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Applied consistently across 100% of relevant interactions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Tracked against a baseline established at kickoff</a:t>
            </a:r>
            <a:endParaRPr lang="en-US" sz="130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Reviewed over time to confirm sustained improvement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793790" y="3162596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Please note: 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 all metrics need to be pursued at once — we will focus on the outcomes most aligned with our business priorities and measure progress incrementally.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793790" y="3799342"/>
            <a:ext cx="3165038" cy="1753314"/>
          </a:xfrm>
          <a:prstGeom prst="roundRect">
            <a:avLst>
              <a:gd name="adj" fmla="val 625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3776482"/>
            <a:ext cx="316503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8" name="Shape 6"/>
          <p:cNvSpPr/>
          <p:nvPr/>
        </p:nvSpPr>
        <p:spPr>
          <a:xfrm>
            <a:off x="2121098" y="3544191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74213" y="3697186"/>
            <a:ext cx="204073" cy="204073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86671" y="4224633"/>
            <a:ext cx="2779276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Sales Execution Consistency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986671" y="4832566"/>
            <a:ext cx="27792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Ensuring consistent sales execution across all reps.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4086344" y="3799342"/>
            <a:ext cx="3165038" cy="1753314"/>
          </a:xfrm>
          <a:prstGeom prst="roundRect">
            <a:avLst>
              <a:gd name="adj" fmla="val 625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4086344" y="3776482"/>
            <a:ext cx="316503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14" name="Shape 11"/>
          <p:cNvSpPr/>
          <p:nvPr/>
        </p:nvSpPr>
        <p:spPr>
          <a:xfrm>
            <a:off x="5413653" y="3544191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6767" y="3697186"/>
            <a:ext cx="204073" cy="204073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4279225" y="4224633"/>
            <a:ext cx="2779276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Reduction In Stalled Or Lost Deals</a:t>
            </a:r>
            <a:endParaRPr lang="en-US" sz="1650" dirty="0"/>
          </a:p>
        </p:txBody>
      </p:sp>
      <p:sp>
        <p:nvSpPr>
          <p:cNvPr id="17" name="Text 13"/>
          <p:cNvSpPr/>
          <p:nvPr/>
        </p:nvSpPr>
        <p:spPr>
          <a:xfrm>
            <a:off x="4279225" y="4832566"/>
            <a:ext cx="27792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Reducing deal loss caused by execution gaps.</a:t>
            </a:r>
            <a:endParaRPr lang="en-US" sz="1300" dirty="0"/>
          </a:p>
        </p:txBody>
      </p:sp>
      <p:sp>
        <p:nvSpPr>
          <p:cNvPr id="18" name="Shape 14"/>
          <p:cNvSpPr/>
          <p:nvPr/>
        </p:nvSpPr>
        <p:spPr>
          <a:xfrm>
            <a:off x="7378898" y="3799342"/>
            <a:ext cx="3165038" cy="1753314"/>
          </a:xfrm>
          <a:prstGeom prst="roundRect">
            <a:avLst>
              <a:gd name="adj" fmla="val 625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9" name="Shape 15"/>
          <p:cNvSpPr/>
          <p:nvPr/>
        </p:nvSpPr>
        <p:spPr>
          <a:xfrm>
            <a:off x="7378898" y="3776482"/>
            <a:ext cx="316503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20" name="Shape 16"/>
          <p:cNvSpPr/>
          <p:nvPr/>
        </p:nvSpPr>
        <p:spPr>
          <a:xfrm>
            <a:off x="8706207" y="3544191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9322" y="3697186"/>
            <a:ext cx="204073" cy="204073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7571780" y="4224633"/>
            <a:ext cx="2779276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Objection Handling Effectiveness</a:t>
            </a:r>
            <a:endParaRPr lang="en-US" sz="1650" dirty="0"/>
          </a:p>
        </p:txBody>
      </p:sp>
      <p:sp>
        <p:nvSpPr>
          <p:cNvPr id="23" name="Text 18"/>
          <p:cNvSpPr/>
          <p:nvPr/>
        </p:nvSpPr>
        <p:spPr>
          <a:xfrm>
            <a:off x="7571780" y="4832566"/>
            <a:ext cx="27792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Improving how objections are handled in sales conversations.</a:t>
            </a:r>
            <a:endParaRPr lang="en-US" sz="1300" dirty="0"/>
          </a:p>
        </p:txBody>
      </p:sp>
      <p:sp>
        <p:nvSpPr>
          <p:cNvPr id="24" name="Shape 19"/>
          <p:cNvSpPr/>
          <p:nvPr/>
        </p:nvSpPr>
        <p:spPr>
          <a:xfrm>
            <a:off x="10671453" y="3799342"/>
            <a:ext cx="3165158" cy="1753314"/>
          </a:xfrm>
          <a:prstGeom prst="roundRect">
            <a:avLst>
              <a:gd name="adj" fmla="val 625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5" name="Shape 20"/>
          <p:cNvSpPr/>
          <p:nvPr/>
        </p:nvSpPr>
        <p:spPr>
          <a:xfrm>
            <a:off x="10671453" y="3776482"/>
            <a:ext cx="3165158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26" name="Shape 21"/>
          <p:cNvSpPr/>
          <p:nvPr/>
        </p:nvSpPr>
        <p:spPr>
          <a:xfrm>
            <a:off x="11998881" y="3544191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51995" y="3697186"/>
            <a:ext cx="204073" cy="204073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11190803" y="422463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Revenue Risk </a:t>
            </a:r>
            <a:endParaRPr lang="en-US" sz="1650" dirty="0"/>
          </a:p>
        </p:txBody>
      </p:sp>
      <p:sp>
        <p:nvSpPr>
          <p:cNvPr id="29" name="Text 23"/>
          <p:cNvSpPr/>
          <p:nvPr/>
        </p:nvSpPr>
        <p:spPr>
          <a:xfrm>
            <a:off x="11190803" y="454134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Reduction</a:t>
            </a:r>
            <a:endParaRPr lang="en-US" sz="1650" dirty="0"/>
          </a:p>
        </p:txBody>
      </p:sp>
      <p:sp>
        <p:nvSpPr>
          <p:cNvPr id="30" name="Text 24"/>
          <p:cNvSpPr/>
          <p:nvPr/>
        </p:nvSpPr>
        <p:spPr>
          <a:xfrm>
            <a:off x="10864334" y="4883525"/>
            <a:ext cx="277939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Identifying and reducing revenue risk earlier.</a:t>
            </a:r>
            <a:endParaRPr lang="en-US" sz="1300" dirty="0"/>
          </a:p>
        </p:txBody>
      </p:sp>
      <p:sp>
        <p:nvSpPr>
          <p:cNvPr id="31" name="Shape 25"/>
          <p:cNvSpPr/>
          <p:nvPr/>
        </p:nvSpPr>
        <p:spPr>
          <a:xfrm>
            <a:off x="793790" y="5935323"/>
            <a:ext cx="13042821" cy="1198483"/>
          </a:xfrm>
          <a:prstGeom prst="roundRect">
            <a:avLst>
              <a:gd name="adj" fmla="val 915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32" name="Shape 26"/>
          <p:cNvSpPr/>
          <p:nvPr/>
        </p:nvSpPr>
        <p:spPr>
          <a:xfrm>
            <a:off x="793790" y="5912463"/>
            <a:ext cx="13042821" cy="91440"/>
          </a:xfrm>
          <a:prstGeom prst="roundRect">
            <a:avLst>
              <a:gd name="adj" fmla="val 78140"/>
            </a:avLst>
          </a:prstGeom>
          <a:solidFill>
            <a:srgbClr val="1B1B27"/>
          </a:solidFill>
          <a:ln/>
        </p:spPr>
      </p:sp>
      <p:sp>
        <p:nvSpPr>
          <p:cNvPr id="33" name="Shape 27"/>
          <p:cNvSpPr/>
          <p:nvPr/>
        </p:nvSpPr>
        <p:spPr>
          <a:xfrm>
            <a:off x="7060049" y="5680172"/>
            <a:ext cx="510302" cy="510302"/>
          </a:xfrm>
          <a:prstGeom prst="roundRect">
            <a:avLst>
              <a:gd name="adj" fmla="val 179188"/>
            </a:avLst>
          </a:prstGeom>
          <a:solidFill>
            <a:srgbClr val="1B1B27"/>
          </a:solidFill>
          <a:ln/>
        </p:spPr>
      </p:sp>
      <p:pic>
        <p:nvPicPr>
          <p:cNvPr id="34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163" y="5833168"/>
            <a:ext cx="204073" cy="204073"/>
          </a:xfrm>
          <a:prstGeom prst="rect">
            <a:avLst/>
          </a:prstGeom>
        </p:spPr>
      </p:pic>
      <p:sp>
        <p:nvSpPr>
          <p:cNvPr id="35" name="Text 28"/>
          <p:cNvSpPr/>
          <p:nvPr/>
        </p:nvSpPr>
        <p:spPr>
          <a:xfrm>
            <a:off x="6098500" y="6360615"/>
            <a:ext cx="2433280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Close Rate Improvement</a:t>
            </a:r>
            <a:endParaRPr lang="en-US" sz="1650" dirty="0"/>
          </a:p>
        </p:txBody>
      </p:sp>
      <p:sp>
        <p:nvSpPr>
          <p:cNvPr id="36" name="Text 29"/>
          <p:cNvSpPr/>
          <p:nvPr/>
        </p:nvSpPr>
        <p:spPr>
          <a:xfrm>
            <a:off x="986671" y="6702800"/>
            <a:ext cx="1265705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Increasing the percentage of opportunities that close.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0698"/>
            <a:ext cx="6092071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Conservative ROI Summary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793790" y="1668899"/>
            <a:ext cx="3513415" cy="1417201"/>
          </a:xfrm>
          <a:prstGeom prst="roundRect">
            <a:avLst>
              <a:gd name="adj" fmla="val 57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09412" y="188452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Baseline Exposure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1009412" y="2283976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[$X] annual revenue leakage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4471035" y="1668899"/>
            <a:ext cx="3513415" cy="1417201"/>
          </a:xfrm>
          <a:prstGeom prst="roundRect">
            <a:avLst>
              <a:gd name="adj" fmla="val 571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686657" y="1884521"/>
            <a:ext cx="3082171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Conservative Improvement Assumption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4686657" y="2585204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[X% close-rate improvement]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793790" y="3249930"/>
            <a:ext cx="3513415" cy="1115973"/>
          </a:xfrm>
          <a:prstGeom prst="roundRect">
            <a:avLst>
              <a:gd name="adj" fmla="val 7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09412" y="3465552"/>
            <a:ext cx="278272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Estimated Annual Impact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1009412" y="3865007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1B1B2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[$X]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4471035" y="3249930"/>
            <a:ext cx="3513415" cy="1115973"/>
          </a:xfrm>
          <a:prstGeom prst="roundRect">
            <a:avLst>
              <a:gd name="adj" fmla="val 7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686657" y="3465552"/>
            <a:ext cx="261842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Investment Assumption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4686657" y="3865007"/>
            <a:ext cx="30821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[$X] (see appendix)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793790" y="4529733"/>
            <a:ext cx="7190661" cy="1115973"/>
          </a:xfrm>
          <a:prstGeom prst="roundRect">
            <a:avLst>
              <a:gd name="adj" fmla="val 725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09412" y="4745355"/>
            <a:ext cx="290512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Estimated Payback Period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1009412" y="5144810"/>
            <a:ext cx="675941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[X months]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793790" y="589145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Confidence Factors: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93790" y="6438424"/>
            <a:ext cx="7190661" cy="85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Conservative assumptions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Transparent methodology</a:t>
            </a:r>
            <a:endParaRPr lang="en-US" sz="15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Measurable KPI reporting plan</a:t>
            </a:r>
            <a:endParaRPr lang="en-US" sz="1500" dirty="0"/>
          </a:p>
        </p:txBody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8240" y="0"/>
            <a:ext cx="5852160" cy="8229600"/>
          </a:xfrm>
          <a:prstGeom prst="rect">
            <a:avLst/>
          </a:prstGeom>
        </p:spPr>
      </p:pic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223" y="534710"/>
            <a:ext cx="5370076" cy="7160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2026-02-09T17:15:36Z</dcterms:created>
  <dcterms:modified xsi:type="dcterms:W3CDTF">2026-02-09T17:15:36Z</dcterms:modified>
</cp:coreProperties>
</file>